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9c77e7356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9c77e7356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9c77e7356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9c77e7356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9db52b1ca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9db52b1ca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9db52b1c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9db52b1c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db52b1ca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db52b1ca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9db52b1ca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9db52b1ca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9e0b72a03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9e0b72a03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9e0b72a039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9e0b72a039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61e9ec176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61e9ec176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9e0b72a03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9e0b72a03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9c1e071e0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9c1e071e0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a42850d87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a42850d8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a42850d87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a42850d8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a42850d87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a42850d87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a57b4362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a57b4362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a57b4362d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a57b4362d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a5d38996e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a5d38996e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a602a701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a602a701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a753846e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a753846e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a79e2a875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a79e2a875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a79e2a875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a79e2a875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9c1e071e0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9c1e071e0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a79e2a875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a79e2a875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e0b72a039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9e0b72a039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d7c4af3c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d7c4af3c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aa7c957b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aa7c957b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29c77e7356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29c77e7356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9db52b1ca8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9db52b1ca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9c77e735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9c77e735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9c77e7356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9c77e7356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9c1e071e0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9c1e071e0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9c77e7356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9c77e7356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c77e7356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c77e7356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11.png"/><Relationship Id="rId5" Type="http://schemas.openxmlformats.org/officeDocument/2006/relationships/image" Target="../media/image6.png"/><Relationship Id="rId6"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manglayev/nu-courses-material/tree/main/CSCI-325/Lecture_1/C%2B%2B_Example_1"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www.intel.com/pressroom/archive/releases/2005/20050418comp.htm" TargetMode="External"/><Relationship Id="rId4" Type="http://schemas.openxmlformats.org/officeDocument/2006/relationships/hyperlink" Target="https://dl.acm.org/doi/pdf/10.1145/1465482.1465560" TargetMode="External"/><Relationship Id="rId5" Type="http://schemas.openxmlformats.org/officeDocument/2006/relationships/hyperlink" Target="https://www.geeksforgeeks.org/computer-organization-amdahls-law-and-its-proof/amp/" TargetMode="External"/><Relationship Id="rId6" Type="http://schemas.openxmlformats.org/officeDocument/2006/relationships/hyperlink" Target="https://dl.acm.org/doi/pdf/10.1145/227234.227246" TargetMode="External"/><Relationship Id="rId7" Type="http://schemas.openxmlformats.org/officeDocument/2006/relationships/hyperlink" Target="https://docs.oracle.com/javase/8/docs/api/java/util/stream/Stream.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222222"/>
                </a:solidFill>
                <a:highlight>
                  <a:srgbClr val="FFFFFF"/>
                </a:highlight>
              </a:rPr>
              <a:t>CSCI 325</a:t>
            </a:r>
            <a:endParaRPr sz="2400">
              <a:solidFill>
                <a:srgbClr val="222222"/>
              </a:solidFill>
              <a:highlight>
                <a:srgbClr val="FFFFFF"/>
              </a:highlight>
            </a:endParaRPr>
          </a:p>
          <a:p>
            <a:pPr indent="0" lvl="0" marL="0" rtl="0" algn="l">
              <a:spcBef>
                <a:spcPts val="0"/>
              </a:spcBef>
              <a:spcAft>
                <a:spcPts val="0"/>
              </a:spcAft>
              <a:buNone/>
            </a:pPr>
            <a:r>
              <a:rPr lang="en" sz="2400">
                <a:solidFill>
                  <a:srgbClr val="222222"/>
                </a:solidFill>
                <a:highlight>
                  <a:srgbClr val="FFFFFF"/>
                </a:highlight>
              </a:rPr>
              <a:t>Introduction to Parallel Systems and GPU Programming</a:t>
            </a:r>
            <a:endParaRPr sz="2400">
              <a:solidFill>
                <a:srgbClr val="222222"/>
              </a:solidFill>
              <a:highlight>
                <a:srgbClr val="FFFFFF"/>
              </a:highlight>
            </a:endParaRPr>
          </a:p>
          <a:p>
            <a:pPr indent="0" lvl="0" marL="0" rtl="0" algn="l">
              <a:spcBef>
                <a:spcPts val="0"/>
              </a:spcBef>
              <a:spcAft>
                <a:spcPts val="0"/>
              </a:spcAft>
              <a:buNone/>
            </a:pPr>
            <a:r>
              <a:t/>
            </a:r>
            <a:endParaRPr sz="2400">
              <a:solidFill>
                <a:srgbClr val="222222"/>
              </a:solidFill>
              <a:highlight>
                <a:srgbClr val="FFFFFF"/>
              </a:highlight>
            </a:endParaRPr>
          </a:p>
          <a:p>
            <a:pPr indent="0" lvl="0" marL="0" rtl="0" algn="l">
              <a:spcBef>
                <a:spcPts val="0"/>
              </a:spcBef>
              <a:spcAft>
                <a:spcPts val="0"/>
              </a:spcAft>
              <a:buNone/>
            </a:pPr>
            <a:r>
              <a:rPr lang="en" sz="2400">
                <a:solidFill>
                  <a:srgbClr val="222222"/>
                </a:solidFill>
                <a:highlight>
                  <a:srgbClr val="FFFFFF"/>
                </a:highlight>
              </a:rPr>
              <a:t>Lecture 1</a:t>
            </a:r>
            <a:endParaRPr sz="2400">
              <a:solidFill>
                <a:srgbClr val="222222"/>
              </a:solidFill>
              <a:highlight>
                <a:srgbClr val="FFFFFF"/>
              </a:highlight>
            </a:endParaRPr>
          </a:p>
          <a:p>
            <a:pPr indent="0" lvl="0" marL="0" rtl="0" algn="l">
              <a:spcBef>
                <a:spcPts val="0"/>
              </a:spcBef>
              <a:spcAft>
                <a:spcPts val="0"/>
              </a:spcAft>
              <a:buNone/>
            </a:pPr>
            <a:r>
              <a:rPr lang="en" sz="2400">
                <a:solidFill>
                  <a:srgbClr val="222222"/>
                </a:solidFill>
                <a:highlight>
                  <a:srgbClr val="FFFFFF"/>
                </a:highlight>
              </a:rPr>
              <a:t>Parallel software and hardware organization</a:t>
            </a:r>
            <a:endParaRPr sz="2400">
              <a:solidFill>
                <a:srgbClr val="222222"/>
              </a:solidFill>
              <a:highlight>
                <a:srgbClr val="FFFFFF"/>
              </a:highligh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dk1"/>
                </a:solidFill>
              </a:rPr>
              <a:t>Dr.</a:t>
            </a:r>
            <a:r>
              <a:rPr lang="en">
                <a:solidFill>
                  <a:schemeClr val="dk1"/>
                </a:solidFill>
              </a:rPr>
              <a:t> Talgat Turanbekuly</a:t>
            </a:r>
            <a:endParaRPr>
              <a:solidFill>
                <a:schemeClr val="dk1"/>
              </a:solidFill>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Parallel Programming</a:t>
            </a:r>
            <a:endParaRPr/>
          </a:p>
        </p:txBody>
      </p:sp>
      <p:sp>
        <p:nvSpPr>
          <p:cNvPr id="142" name="Google Shape;14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43" name="Google Shape;143;p22"/>
          <p:cNvCxnSpPr/>
          <p:nvPr/>
        </p:nvCxnSpPr>
        <p:spPr>
          <a:xfrm flipH="1" rot="10800000">
            <a:off x="2822350" y="2572950"/>
            <a:ext cx="5614200" cy="56100"/>
          </a:xfrm>
          <a:prstGeom prst="straightConnector1">
            <a:avLst/>
          </a:prstGeom>
          <a:noFill/>
          <a:ln cap="flat" cmpd="sng" w="38100">
            <a:solidFill>
              <a:schemeClr val="dk1"/>
            </a:solidFill>
            <a:prstDash val="solid"/>
            <a:round/>
            <a:headEnd len="med" w="med" type="none"/>
            <a:tailEnd len="med" w="med" type="triangle"/>
          </a:ln>
        </p:spPr>
      </p:cxnSp>
      <p:sp>
        <p:nvSpPr>
          <p:cNvPr id="144" name="Google Shape;144;p22"/>
          <p:cNvSpPr/>
          <p:nvPr/>
        </p:nvSpPr>
        <p:spPr>
          <a:xfrm>
            <a:off x="3635325" y="2219750"/>
            <a:ext cx="44076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1</a:t>
            </a:r>
            <a:endParaRPr/>
          </a:p>
        </p:txBody>
      </p:sp>
      <p:cxnSp>
        <p:nvCxnSpPr>
          <p:cNvPr id="145" name="Google Shape;145;p22"/>
          <p:cNvCxnSpPr/>
          <p:nvPr/>
        </p:nvCxnSpPr>
        <p:spPr>
          <a:xfrm flipH="1" rot="10800000">
            <a:off x="2843850" y="3522675"/>
            <a:ext cx="5628600" cy="9000"/>
          </a:xfrm>
          <a:prstGeom prst="straightConnector1">
            <a:avLst/>
          </a:prstGeom>
          <a:noFill/>
          <a:ln cap="flat" cmpd="sng" w="38100">
            <a:solidFill>
              <a:schemeClr val="dk1"/>
            </a:solidFill>
            <a:prstDash val="solid"/>
            <a:round/>
            <a:headEnd len="med" w="med" type="none"/>
            <a:tailEnd len="med" w="med" type="triangle"/>
          </a:ln>
        </p:spPr>
      </p:cxnSp>
      <p:sp>
        <p:nvSpPr>
          <p:cNvPr id="146" name="Google Shape;146;p22"/>
          <p:cNvSpPr/>
          <p:nvPr/>
        </p:nvSpPr>
        <p:spPr>
          <a:xfrm>
            <a:off x="5515875" y="3169300"/>
            <a:ext cx="25272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2</a:t>
            </a:r>
            <a:endParaRPr/>
          </a:p>
        </p:txBody>
      </p:sp>
      <p:sp>
        <p:nvSpPr>
          <p:cNvPr id="147" name="Google Shape;147;p22"/>
          <p:cNvSpPr/>
          <p:nvPr/>
        </p:nvSpPr>
        <p:spPr>
          <a:xfrm>
            <a:off x="1121088" y="2219750"/>
            <a:ext cx="1572600" cy="1577100"/>
          </a:xfrm>
          <a:prstGeom prst="rect">
            <a:avLst/>
          </a:prstGeom>
          <a:solidFill>
            <a:srgbClr val="6AA84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sp>
        <p:nvSpPr>
          <p:cNvPr id="148" name="Google Shape;148;p22"/>
          <p:cNvSpPr/>
          <p:nvPr/>
        </p:nvSpPr>
        <p:spPr>
          <a:xfrm>
            <a:off x="1312788" y="2432025"/>
            <a:ext cx="1189200" cy="1164000"/>
          </a:xfrm>
          <a:prstGeom prst="rect">
            <a:avLst/>
          </a:prstGeom>
          <a:solidFill>
            <a:srgbClr val="B7B7B7"/>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CPU</a:t>
            </a:r>
            <a:endParaRPr sz="2400">
              <a:solidFill>
                <a:schemeClr val="dk1"/>
              </a:solidFill>
            </a:endParaRPr>
          </a:p>
        </p:txBody>
      </p:sp>
      <p:sp>
        <p:nvSpPr>
          <p:cNvPr id="149" name="Google Shape;149;p22"/>
          <p:cNvSpPr/>
          <p:nvPr/>
        </p:nvSpPr>
        <p:spPr>
          <a:xfrm>
            <a:off x="2822350" y="2284050"/>
            <a:ext cx="755700" cy="34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core 1</a:t>
            </a:r>
            <a:endParaRPr/>
          </a:p>
        </p:txBody>
      </p:sp>
      <p:sp>
        <p:nvSpPr>
          <p:cNvPr id="150" name="Google Shape;150;p22"/>
          <p:cNvSpPr/>
          <p:nvPr/>
        </p:nvSpPr>
        <p:spPr>
          <a:xfrm>
            <a:off x="2843850" y="3169300"/>
            <a:ext cx="755700" cy="34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core 2</a:t>
            </a:r>
            <a:endParaRPr/>
          </a:p>
        </p:txBody>
      </p:sp>
      <p:sp>
        <p:nvSpPr>
          <p:cNvPr id="151" name="Google Shape;151;p22"/>
          <p:cNvSpPr txBox="1"/>
          <p:nvPr/>
        </p:nvSpPr>
        <p:spPr>
          <a:xfrm>
            <a:off x="0" y="956700"/>
            <a:ext cx="9144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i="1" lang="en" sz="1800">
                <a:solidFill>
                  <a:schemeClr val="dk1"/>
                </a:solidFill>
              </a:rPr>
              <a:t>“</a:t>
            </a:r>
            <a:r>
              <a:rPr i="1" lang="en" sz="1800">
                <a:solidFill>
                  <a:schemeClr val="dk1"/>
                </a:solidFill>
              </a:rPr>
              <a:t>Job level parallelism - utilizing multiple processors by running independent programs simultaneously.”</a:t>
            </a:r>
            <a:endParaRPr i="1"/>
          </a:p>
        </p:txBody>
      </p:sp>
      <p:sp>
        <p:nvSpPr>
          <p:cNvPr id="152" name="Google Shape;152;p22"/>
          <p:cNvSpPr txBox="1"/>
          <p:nvPr/>
        </p:nvSpPr>
        <p:spPr>
          <a:xfrm>
            <a:off x="0" y="4620300"/>
            <a:ext cx="9144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rPr>
              <a:t>Patterson, David A, and John L Hennessy. </a:t>
            </a:r>
            <a:r>
              <a:rPr i="1" lang="en" sz="1100">
                <a:solidFill>
                  <a:schemeClr val="dk1"/>
                </a:solidFill>
              </a:rPr>
              <a:t>Computer Organization and Design: The Hardware/Software Interface</a:t>
            </a:r>
            <a:r>
              <a:rPr lang="en" sz="1100">
                <a:solidFill>
                  <a:schemeClr val="dk1"/>
                </a:solidFill>
              </a:rPr>
              <a:t>. 4th ed. San Diego: Elsevier Science &amp; Technology, 2011. Print.</a:t>
            </a:r>
            <a:endParaRPr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Thread</a:t>
            </a:r>
            <a:endParaRPr/>
          </a:p>
        </p:txBody>
      </p:sp>
      <p:sp>
        <p:nvSpPr>
          <p:cNvPr id="158" name="Google Shape;158;p23"/>
          <p:cNvSpPr txBox="1"/>
          <p:nvPr>
            <p:ph idx="1" type="body"/>
          </p:nvPr>
        </p:nvSpPr>
        <p:spPr>
          <a:xfrm>
            <a:off x="311700" y="1689825"/>
            <a:ext cx="8520600" cy="287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Process - r</a:t>
            </a:r>
            <a:r>
              <a:rPr lang="en">
                <a:solidFill>
                  <a:schemeClr val="dk1"/>
                </a:solidFill>
              </a:rPr>
              <a:t>unning program with its own space.</a:t>
            </a:r>
            <a:endParaRPr>
              <a:solidFill>
                <a:schemeClr val="dk1"/>
              </a:solidFill>
            </a:endParaRPr>
          </a:p>
          <a:p>
            <a:pPr indent="0" lvl="0" marL="0" rtl="0" algn="l">
              <a:spcBef>
                <a:spcPts val="1200"/>
              </a:spcBef>
              <a:spcAft>
                <a:spcPts val="0"/>
              </a:spcAft>
              <a:buNone/>
            </a:pPr>
            <a:r>
              <a:rPr lang="en">
                <a:solidFill>
                  <a:schemeClr val="dk1"/>
                </a:solidFill>
              </a:rPr>
              <a:t>Thread - a sequence of executable instructions within a process.</a:t>
            </a:r>
            <a:endParaRPr>
              <a:solidFill>
                <a:schemeClr val="dk1"/>
              </a:solidFill>
            </a:endParaRPr>
          </a:p>
          <a:p>
            <a:pPr indent="0" lvl="0" marL="0" rtl="0" algn="l">
              <a:spcBef>
                <a:spcPts val="1200"/>
              </a:spcBef>
              <a:spcAft>
                <a:spcPts val="1200"/>
              </a:spcAft>
              <a:buNone/>
            </a:pPr>
            <a:r>
              <a:rPr lang="en">
                <a:solidFill>
                  <a:schemeClr val="dk1"/>
                </a:solidFill>
              </a:rPr>
              <a:t>In the screenshot above, 47 threads are assigned for process named “Google Chrome”.</a:t>
            </a:r>
            <a:endParaRPr>
              <a:solidFill>
                <a:schemeClr val="dk1"/>
              </a:solidFill>
            </a:endParaRPr>
          </a:p>
        </p:txBody>
      </p:sp>
      <p:sp>
        <p:nvSpPr>
          <p:cNvPr id="159" name="Google Shape;15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0" name="Google Shape;160;p23"/>
          <p:cNvPicPr preferRelativeResize="0"/>
          <p:nvPr/>
        </p:nvPicPr>
        <p:blipFill>
          <a:blip r:embed="rId3">
            <a:alphaModFix/>
          </a:blip>
          <a:stretch>
            <a:fillRect/>
          </a:stretch>
        </p:blipFill>
        <p:spPr>
          <a:xfrm>
            <a:off x="311701" y="1296225"/>
            <a:ext cx="8310226" cy="393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Multicore GPU architecture</a:t>
            </a:r>
            <a:endParaRPr/>
          </a:p>
        </p:txBody>
      </p:sp>
      <p:sp>
        <p:nvSpPr>
          <p:cNvPr id="166" name="Google Shape;16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4"/>
          <p:cNvPicPr preferRelativeResize="0"/>
          <p:nvPr/>
        </p:nvPicPr>
        <p:blipFill>
          <a:blip r:embed="rId3">
            <a:alphaModFix/>
          </a:blip>
          <a:stretch>
            <a:fillRect/>
          </a:stretch>
        </p:blipFill>
        <p:spPr>
          <a:xfrm>
            <a:off x="1833550" y="1441450"/>
            <a:ext cx="5476875" cy="2838450"/>
          </a:xfrm>
          <a:prstGeom prst="rect">
            <a:avLst/>
          </a:prstGeom>
          <a:noFill/>
          <a:ln>
            <a:noFill/>
          </a:ln>
        </p:spPr>
      </p:pic>
      <p:sp>
        <p:nvSpPr>
          <p:cNvPr id="168" name="Google Shape;168;p24"/>
          <p:cNvSpPr txBox="1"/>
          <p:nvPr/>
        </p:nvSpPr>
        <p:spPr>
          <a:xfrm>
            <a:off x="0" y="4743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https://www.researchgate.net/publication/319468789_Mobile_devices'_GPUs_in_cloth_dynamics_simulation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4" name="Google Shape;174;p25"/>
          <p:cNvSpPr txBox="1"/>
          <p:nvPr>
            <p:ph type="title"/>
          </p:nvPr>
        </p:nvSpPr>
        <p:spPr>
          <a:xfrm>
            <a:off x="0" y="0"/>
            <a:ext cx="548700" cy="514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SOFTWARE</a:t>
            </a:r>
            <a:endParaRPr>
              <a:solidFill>
                <a:schemeClr val="lt1"/>
              </a:solidFill>
            </a:endParaRPr>
          </a:p>
        </p:txBody>
      </p:sp>
      <p:sp>
        <p:nvSpPr>
          <p:cNvPr id="175" name="Google Shape;17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25"/>
          <p:cNvSpPr txBox="1"/>
          <p:nvPr/>
        </p:nvSpPr>
        <p:spPr>
          <a:xfrm>
            <a:off x="0" y="4743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https://getwallpapers.com/wallpaper/full/c/5/d/688482-large-software-wallpapers-1920x1080-hd-1080p.jpg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Parallel Programming </a:t>
            </a:r>
            <a:r>
              <a:rPr lang="en" sz="1800"/>
              <a:t>Work and Span (Depth)</a:t>
            </a:r>
            <a:endParaRPr/>
          </a:p>
        </p:txBody>
      </p:sp>
      <p:sp>
        <p:nvSpPr>
          <p:cNvPr id="182" name="Google Shape;18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26"/>
          <p:cNvPicPr preferRelativeResize="0"/>
          <p:nvPr/>
        </p:nvPicPr>
        <p:blipFill>
          <a:blip r:embed="rId3">
            <a:alphaModFix/>
          </a:blip>
          <a:stretch>
            <a:fillRect/>
          </a:stretch>
        </p:blipFill>
        <p:spPr>
          <a:xfrm>
            <a:off x="915600" y="1017713"/>
            <a:ext cx="7312801" cy="4125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300">
                <a:highlight>
                  <a:srgbClr val="FFFFFF"/>
                </a:highlight>
              </a:rPr>
              <a:t>Multiprocessor Scheduling, Parallel Speedup</a:t>
            </a:r>
            <a:endParaRPr/>
          </a:p>
        </p:txBody>
      </p:sp>
      <p:sp>
        <p:nvSpPr>
          <p:cNvPr id="189" name="Google Shape;18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190" name="Google Shape;190;p27"/>
          <p:cNvSpPr/>
          <p:nvPr/>
        </p:nvSpPr>
        <p:spPr>
          <a:xfrm>
            <a:off x="938850" y="1017725"/>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urier New"/>
                <a:ea typeface="Courier New"/>
                <a:cs typeface="Courier New"/>
                <a:sym typeface="Courier New"/>
              </a:rPr>
              <a:t>T1</a:t>
            </a:r>
            <a:endParaRPr b="1">
              <a:latin typeface="Courier New"/>
              <a:ea typeface="Courier New"/>
              <a:cs typeface="Courier New"/>
              <a:sym typeface="Courier New"/>
            </a:endParaRPr>
          </a:p>
        </p:txBody>
      </p:sp>
      <p:sp>
        <p:nvSpPr>
          <p:cNvPr id="191" name="Google Shape;191;p27"/>
          <p:cNvSpPr/>
          <p:nvPr/>
        </p:nvSpPr>
        <p:spPr>
          <a:xfrm>
            <a:off x="938850" y="2149363"/>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urier New"/>
                <a:ea typeface="Courier New"/>
                <a:cs typeface="Courier New"/>
                <a:sym typeface="Courier New"/>
              </a:rPr>
              <a:t>T2</a:t>
            </a:r>
            <a:endParaRPr b="1">
              <a:latin typeface="Courier New"/>
              <a:ea typeface="Courier New"/>
              <a:cs typeface="Courier New"/>
              <a:sym typeface="Courier New"/>
            </a:endParaRPr>
          </a:p>
        </p:txBody>
      </p:sp>
      <p:sp>
        <p:nvSpPr>
          <p:cNvPr id="192" name="Google Shape;192;p27"/>
          <p:cNvSpPr/>
          <p:nvPr/>
        </p:nvSpPr>
        <p:spPr>
          <a:xfrm>
            <a:off x="938850" y="2822513"/>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urier New"/>
                <a:ea typeface="Courier New"/>
                <a:cs typeface="Courier New"/>
                <a:sym typeface="Courier New"/>
              </a:rPr>
              <a:t>T3</a:t>
            </a:r>
            <a:endParaRPr b="1">
              <a:latin typeface="Courier New"/>
              <a:ea typeface="Courier New"/>
              <a:cs typeface="Courier New"/>
              <a:sym typeface="Courier New"/>
            </a:endParaRPr>
          </a:p>
        </p:txBody>
      </p:sp>
      <p:sp>
        <p:nvSpPr>
          <p:cNvPr id="193" name="Google Shape;193;p27"/>
          <p:cNvSpPr/>
          <p:nvPr/>
        </p:nvSpPr>
        <p:spPr>
          <a:xfrm>
            <a:off x="938850" y="3853725"/>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Courier New"/>
                <a:ea typeface="Courier New"/>
                <a:cs typeface="Courier New"/>
                <a:sym typeface="Courier New"/>
              </a:rPr>
              <a:t>T4</a:t>
            </a:r>
            <a:endParaRPr b="1">
              <a:latin typeface="Courier New"/>
              <a:ea typeface="Courier New"/>
              <a:cs typeface="Courier New"/>
              <a:sym typeface="Courier New"/>
            </a:endParaRPr>
          </a:p>
        </p:txBody>
      </p:sp>
      <p:sp>
        <p:nvSpPr>
          <p:cNvPr id="194" name="Google Shape;194;p27"/>
          <p:cNvSpPr/>
          <p:nvPr/>
        </p:nvSpPr>
        <p:spPr>
          <a:xfrm>
            <a:off x="0" y="1828675"/>
            <a:ext cx="8523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f</a:t>
            </a:r>
            <a:r>
              <a:rPr b="1" lang="en">
                <a:solidFill>
                  <a:schemeClr val="dk1"/>
                </a:solidFill>
                <a:latin typeface="Courier New"/>
                <a:ea typeface="Courier New"/>
                <a:cs typeface="Courier New"/>
                <a:sym typeface="Courier New"/>
              </a:rPr>
              <a:t>inish</a:t>
            </a:r>
            <a:endParaRPr b="1">
              <a:solidFill>
                <a:schemeClr val="dk1"/>
              </a:solidFill>
              <a:latin typeface="Courier New"/>
              <a:ea typeface="Courier New"/>
              <a:cs typeface="Courier New"/>
              <a:sym typeface="Courier New"/>
            </a:endParaRPr>
          </a:p>
        </p:txBody>
      </p:sp>
      <p:sp>
        <p:nvSpPr>
          <p:cNvPr id="195" name="Google Shape;195;p27"/>
          <p:cNvSpPr/>
          <p:nvPr/>
        </p:nvSpPr>
        <p:spPr>
          <a:xfrm>
            <a:off x="801400" y="1755775"/>
            <a:ext cx="153000" cy="393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6" name="Google Shape;196;p27"/>
          <p:cNvSpPr/>
          <p:nvPr/>
        </p:nvSpPr>
        <p:spPr>
          <a:xfrm>
            <a:off x="852300" y="1801125"/>
            <a:ext cx="7722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async</a:t>
            </a:r>
            <a:endParaRPr b="1">
              <a:solidFill>
                <a:schemeClr val="dk1"/>
              </a:solidFill>
              <a:latin typeface="Courier New"/>
              <a:ea typeface="Courier New"/>
              <a:cs typeface="Courier New"/>
              <a:sym typeface="Courier New"/>
            </a:endParaRPr>
          </a:p>
        </p:txBody>
      </p:sp>
      <p:sp>
        <p:nvSpPr>
          <p:cNvPr id="197" name="Google Shape;197;p27"/>
          <p:cNvSpPr/>
          <p:nvPr/>
        </p:nvSpPr>
        <p:spPr>
          <a:xfrm>
            <a:off x="910800" y="3395225"/>
            <a:ext cx="123900" cy="393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300">
                <a:highlight>
                  <a:srgbClr val="FFFFFF"/>
                </a:highlight>
              </a:rPr>
              <a:t>Multiprocessor Scheduling, Parallel Speedup</a:t>
            </a:r>
            <a:endParaRPr/>
          </a:p>
        </p:txBody>
      </p:sp>
      <p:sp>
        <p:nvSpPr>
          <p:cNvPr id="203" name="Google Shape;20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8"/>
          <p:cNvSpPr/>
          <p:nvPr/>
        </p:nvSpPr>
        <p:spPr>
          <a:xfrm>
            <a:off x="938850" y="1017725"/>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T1</a:t>
            </a:r>
            <a:endParaRPr b="1" sz="1500">
              <a:latin typeface="Courier New"/>
              <a:ea typeface="Courier New"/>
              <a:cs typeface="Courier New"/>
              <a:sym typeface="Courier New"/>
            </a:endParaRPr>
          </a:p>
        </p:txBody>
      </p:sp>
      <p:sp>
        <p:nvSpPr>
          <p:cNvPr id="205" name="Google Shape;205;p28"/>
          <p:cNvSpPr/>
          <p:nvPr/>
        </p:nvSpPr>
        <p:spPr>
          <a:xfrm>
            <a:off x="938850" y="2149363"/>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T2</a:t>
            </a:r>
            <a:endParaRPr b="1" sz="1500">
              <a:latin typeface="Courier New"/>
              <a:ea typeface="Courier New"/>
              <a:cs typeface="Courier New"/>
              <a:sym typeface="Courier New"/>
            </a:endParaRPr>
          </a:p>
        </p:txBody>
      </p:sp>
      <p:sp>
        <p:nvSpPr>
          <p:cNvPr id="206" name="Google Shape;206;p28"/>
          <p:cNvSpPr/>
          <p:nvPr/>
        </p:nvSpPr>
        <p:spPr>
          <a:xfrm>
            <a:off x="938850" y="2822513"/>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T3</a:t>
            </a:r>
            <a:endParaRPr b="1" sz="1500">
              <a:latin typeface="Courier New"/>
              <a:ea typeface="Courier New"/>
              <a:cs typeface="Courier New"/>
              <a:sym typeface="Courier New"/>
            </a:endParaRPr>
          </a:p>
        </p:txBody>
      </p:sp>
      <p:sp>
        <p:nvSpPr>
          <p:cNvPr id="207" name="Google Shape;207;p28"/>
          <p:cNvSpPr/>
          <p:nvPr/>
        </p:nvSpPr>
        <p:spPr>
          <a:xfrm>
            <a:off x="938850" y="3853725"/>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T4</a:t>
            </a:r>
            <a:endParaRPr b="1" sz="1500">
              <a:latin typeface="Courier New"/>
              <a:ea typeface="Courier New"/>
              <a:cs typeface="Courier New"/>
              <a:sym typeface="Courier New"/>
            </a:endParaRPr>
          </a:p>
        </p:txBody>
      </p:sp>
      <p:sp>
        <p:nvSpPr>
          <p:cNvPr id="208" name="Google Shape;208;p28"/>
          <p:cNvSpPr/>
          <p:nvPr/>
        </p:nvSpPr>
        <p:spPr>
          <a:xfrm>
            <a:off x="0" y="1828675"/>
            <a:ext cx="8523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finish</a:t>
            </a:r>
            <a:endParaRPr b="1">
              <a:solidFill>
                <a:schemeClr val="dk1"/>
              </a:solidFill>
              <a:latin typeface="Courier New"/>
              <a:ea typeface="Courier New"/>
              <a:cs typeface="Courier New"/>
              <a:sym typeface="Courier New"/>
            </a:endParaRPr>
          </a:p>
        </p:txBody>
      </p:sp>
      <p:sp>
        <p:nvSpPr>
          <p:cNvPr id="209" name="Google Shape;209;p28"/>
          <p:cNvSpPr/>
          <p:nvPr/>
        </p:nvSpPr>
        <p:spPr>
          <a:xfrm>
            <a:off x="801400" y="1755775"/>
            <a:ext cx="153000" cy="393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0" name="Google Shape;210;p28"/>
          <p:cNvSpPr/>
          <p:nvPr/>
        </p:nvSpPr>
        <p:spPr>
          <a:xfrm>
            <a:off x="852300" y="1801125"/>
            <a:ext cx="7722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async</a:t>
            </a:r>
            <a:endParaRPr b="1">
              <a:solidFill>
                <a:schemeClr val="dk1"/>
              </a:solidFill>
              <a:latin typeface="Courier New"/>
              <a:ea typeface="Courier New"/>
              <a:cs typeface="Courier New"/>
              <a:sym typeface="Courier New"/>
            </a:endParaRPr>
          </a:p>
        </p:txBody>
      </p:sp>
      <p:sp>
        <p:nvSpPr>
          <p:cNvPr id="211" name="Google Shape;211;p28"/>
          <p:cNvSpPr/>
          <p:nvPr/>
        </p:nvSpPr>
        <p:spPr>
          <a:xfrm>
            <a:off x="910800" y="3395225"/>
            <a:ext cx="123900" cy="393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2" name="Google Shape;212;p28"/>
          <p:cNvSpPr/>
          <p:nvPr/>
        </p:nvSpPr>
        <p:spPr>
          <a:xfrm>
            <a:off x="2304575" y="2938475"/>
            <a:ext cx="599100" cy="5727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T1</a:t>
            </a:r>
            <a:endParaRPr b="1" sz="1500">
              <a:solidFill>
                <a:srgbClr val="0000FF"/>
              </a:solidFill>
              <a:latin typeface="Courier New"/>
              <a:ea typeface="Courier New"/>
              <a:cs typeface="Courier New"/>
              <a:sym typeface="Courier New"/>
            </a:endParaRPr>
          </a:p>
        </p:txBody>
      </p:sp>
      <p:sp>
        <p:nvSpPr>
          <p:cNvPr id="213" name="Google Shape;213;p28"/>
          <p:cNvSpPr/>
          <p:nvPr/>
        </p:nvSpPr>
        <p:spPr>
          <a:xfrm>
            <a:off x="3375850" y="1486263"/>
            <a:ext cx="599100" cy="572700"/>
          </a:xfrm>
          <a:prstGeom prst="ellipse">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00FF"/>
                </a:solidFill>
                <a:latin typeface="Courier New"/>
                <a:ea typeface="Courier New"/>
                <a:cs typeface="Courier New"/>
                <a:sym typeface="Courier New"/>
              </a:rPr>
              <a:t>T2</a:t>
            </a:r>
            <a:endParaRPr b="1" sz="1500">
              <a:solidFill>
                <a:srgbClr val="FF00FF"/>
              </a:solidFill>
              <a:latin typeface="Courier New"/>
              <a:ea typeface="Courier New"/>
              <a:cs typeface="Courier New"/>
              <a:sym typeface="Courier New"/>
            </a:endParaRPr>
          </a:p>
        </p:txBody>
      </p:sp>
      <p:sp>
        <p:nvSpPr>
          <p:cNvPr id="214" name="Google Shape;214;p28"/>
          <p:cNvSpPr/>
          <p:nvPr/>
        </p:nvSpPr>
        <p:spPr>
          <a:xfrm>
            <a:off x="3931088" y="2938463"/>
            <a:ext cx="599100" cy="5727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T3</a:t>
            </a:r>
            <a:endParaRPr b="1" sz="1500">
              <a:solidFill>
                <a:srgbClr val="0000FF"/>
              </a:solidFill>
              <a:latin typeface="Courier New"/>
              <a:ea typeface="Courier New"/>
              <a:cs typeface="Courier New"/>
              <a:sym typeface="Courier New"/>
            </a:endParaRPr>
          </a:p>
        </p:txBody>
      </p:sp>
      <p:sp>
        <p:nvSpPr>
          <p:cNvPr id="215" name="Google Shape;215;p28"/>
          <p:cNvSpPr/>
          <p:nvPr/>
        </p:nvSpPr>
        <p:spPr>
          <a:xfrm>
            <a:off x="5557625" y="2938475"/>
            <a:ext cx="599100" cy="5727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T4</a:t>
            </a:r>
            <a:endParaRPr b="1" sz="1500">
              <a:solidFill>
                <a:srgbClr val="0000FF"/>
              </a:solidFill>
              <a:latin typeface="Courier New"/>
              <a:ea typeface="Courier New"/>
              <a:cs typeface="Courier New"/>
              <a:sym typeface="Courier New"/>
            </a:endParaRPr>
          </a:p>
        </p:txBody>
      </p:sp>
      <p:cxnSp>
        <p:nvCxnSpPr>
          <p:cNvPr id="216" name="Google Shape;216;p28"/>
          <p:cNvCxnSpPr>
            <a:stCxn id="212" idx="7"/>
            <a:endCxn id="213" idx="3"/>
          </p:cNvCxnSpPr>
          <p:nvPr/>
        </p:nvCxnSpPr>
        <p:spPr>
          <a:xfrm flipH="1" rot="10800000">
            <a:off x="2815939" y="1975045"/>
            <a:ext cx="647700" cy="1047300"/>
          </a:xfrm>
          <a:prstGeom prst="straightConnector1">
            <a:avLst/>
          </a:prstGeom>
          <a:noFill/>
          <a:ln cap="flat" cmpd="sng" w="9525">
            <a:solidFill>
              <a:srgbClr val="FF00FF"/>
            </a:solidFill>
            <a:prstDash val="solid"/>
            <a:round/>
            <a:headEnd len="med" w="med" type="none"/>
            <a:tailEnd len="med" w="med" type="stealth"/>
          </a:ln>
        </p:spPr>
      </p:cxnSp>
      <p:cxnSp>
        <p:nvCxnSpPr>
          <p:cNvPr id="217" name="Google Shape;217;p28"/>
          <p:cNvCxnSpPr>
            <a:stCxn id="212" idx="6"/>
            <a:endCxn id="214" idx="2"/>
          </p:cNvCxnSpPr>
          <p:nvPr/>
        </p:nvCxnSpPr>
        <p:spPr>
          <a:xfrm>
            <a:off x="2903675" y="3224825"/>
            <a:ext cx="1027500" cy="0"/>
          </a:xfrm>
          <a:prstGeom prst="straightConnector1">
            <a:avLst/>
          </a:prstGeom>
          <a:noFill/>
          <a:ln cap="flat" cmpd="sng" w="9525">
            <a:solidFill>
              <a:srgbClr val="0000FF"/>
            </a:solidFill>
            <a:prstDash val="solid"/>
            <a:round/>
            <a:headEnd len="med" w="med" type="none"/>
            <a:tailEnd len="med" w="med" type="triangle"/>
          </a:ln>
        </p:spPr>
      </p:cxnSp>
      <p:cxnSp>
        <p:nvCxnSpPr>
          <p:cNvPr id="218" name="Google Shape;218;p28"/>
          <p:cNvCxnSpPr>
            <a:stCxn id="214" idx="6"/>
            <a:endCxn id="215" idx="2"/>
          </p:cNvCxnSpPr>
          <p:nvPr/>
        </p:nvCxnSpPr>
        <p:spPr>
          <a:xfrm>
            <a:off x="4530188" y="3224813"/>
            <a:ext cx="1027500" cy="0"/>
          </a:xfrm>
          <a:prstGeom prst="straightConnector1">
            <a:avLst/>
          </a:prstGeom>
          <a:noFill/>
          <a:ln cap="flat" cmpd="sng" w="9525">
            <a:solidFill>
              <a:srgbClr val="0000FF"/>
            </a:solidFill>
            <a:prstDash val="solid"/>
            <a:round/>
            <a:headEnd len="med" w="med" type="none"/>
            <a:tailEnd len="med" w="med" type="triangle"/>
          </a:ln>
        </p:spPr>
      </p:cxnSp>
      <p:cxnSp>
        <p:nvCxnSpPr>
          <p:cNvPr id="219" name="Google Shape;219;p28"/>
          <p:cNvCxnSpPr>
            <a:stCxn id="213" idx="5"/>
            <a:endCxn id="215" idx="1"/>
          </p:cNvCxnSpPr>
          <p:nvPr/>
        </p:nvCxnSpPr>
        <p:spPr>
          <a:xfrm>
            <a:off x="3887214" y="1975093"/>
            <a:ext cx="1758000" cy="1047300"/>
          </a:xfrm>
          <a:prstGeom prst="straightConnector1">
            <a:avLst/>
          </a:prstGeom>
          <a:noFill/>
          <a:ln cap="flat" cmpd="sng" w="9525">
            <a:solidFill>
              <a:srgbClr val="FF9900"/>
            </a:solidFill>
            <a:prstDash val="solid"/>
            <a:round/>
            <a:headEnd len="med" w="med" type="none"/>
            <a:tailEnd len="med" w="med" type="triangle"/>
          </a:ln>
        </p:spPr>
      </p:cxnSp>
      <p:sp>
        <p:nvSpPr>
          <p:cNvPr id="220" name="Google Shape;220;p28"/>
          <p:cNvSpPr/>
          <p:nvPr/>
        </p:nvSpPr>
        <p:spPr>
          <a:xfrm rot="-3432800">
            <a:off x="2684557" y="2167120"/>
            <a:ext cx="823250" cy="2480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FF"/>
                </a:solidFill>
              </a:rPr>
              <a:t>FORK</a:t>
            </a:r>
            <a:endParaRPr>
              <a:solidFill>
                <a:srgbClr val="FF00FF"/>
              </a:solidFill>
            </a:endParaRPr>
          </a:p>
        </p:txBody>
      </p:sp>
      <p:sp>
        <p:nvSpPr>
          <p:cNvPr id="221" name="Google Shape;221;p28"/>
          <p:cNvSpPr/>
          <p:nvPr/>
        </p:nvSpPr>
        <p:spPr>
          <a:xfrm rot="1896230">
            <a:off x="4313263" y="2130444"/>
            <a:ext cx="612545" cy="2316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rPr>
              <a:t>JOIN</a:t>
            </a:r>
            <a:endParaRPr>
              <a:solidFill>
                <a:srgbClr val="FF9900"/>
              </a:solidFill>
            </a:endParaRPr>
          </a:p>
        </p:txBody>
      </p:sp>
      <p:sp>
        <p:nvSpPr>
          <p:cNvPr id="222" name="Google Shape;222;p28"/>
          <p:cNvSpPr/>
          <p:nvPr/>
        </p:nvSpPr>
        <p:spPr>
          <a:xfrm>
            <a:off x="2849225" y="3008275"/>
            <a:ext cx="1136400" cy="1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FF"/>
                </a:solidFill>
              </a:rPr>
              <a:t>CONTINUE</a:t>
            </a:r>
            <a:endParaRPr>
              <a:solidFill>
                <a:srgbClr val="0000FF"/>
              </a:solidFill>
            </a:endParaRPr>
          </a:p>
        </p:txBody>
      </p:sp>
      <p:sp>
        <p:nvSpPr>
          <p:cNvPr id="223" name="Google Shape;223;p28"/>
          <p:cNvSpPr/>
          <p:nvPr/>
        </p:nvSpPr>
        <p:spPr>
          <a:xfrm>
            <a:off x="4418650" y="3006125"/>
            <a:ext cx="1123500" cy="1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FF"/>
                </a:solidFill>
              </a:rPr>
              <a:t>CONTINUE</a:t>
            </a:r>
            <a:endParaRPr>
              <a:solidFill>
                <a:srgbClr val="0000FF"/>
              </a:solidFill>
            </a:endParaRPr>
          </a:p>
        </p:txBody>
      </p:sp>
      <p:sp>
        <p:nvSpPr>
          <p:cNvPr id="224" name="Google Shape;224;p28"/>
          <p:cNvSpPr/>
          <p:nvPr/>
        </p:nvSpPr>
        <p:spPr>
          <a:xfrm rot="3782726">
            <a:off x="3398606" y="2345683"/>
            <a:ext cx="1085412" cy="30576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PARALLEL</a:t>
            </a:r>
            <a:endParaRPr>
              <a:solidFill>
                <a:schemeClr val="dk1"/>
              </a:solidFill>
            </a:endParaRPr>
          </a:p>
        </p:txBody>
      </p:sp>
      <p:sp>
        <p:nvSpPr>
          <p:cNvPr id="225" name="Google Shape;225;p28"/>
          <p:cNvSpPr/>
          <p:nvPr/>
        </p:nvSpPr>
        <p:spPr>
          <a:xfrm>
            <a:off x="2304575" y="3541025"/>
            <a:ext cx="5991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26" name="Google Shape;226;p28"/>
          <p:cNvSpPr/>
          <p:nvPr/>
        </p:nvSpPr>
        <p:spPr>
          <a:xfrm>
            <a:off x="3375850" y="1208325"/>
            <a:ext cx="5991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27" name="Google Shape;227;p28"/>
          <p:cNvSpPr/>
          <p:nvPr/>
        </p:nvSpPr>
        <p:spPr>
          <a:xfrm>
            <a:off x="3931100" y="3541025"/>
            <a:ext cx="5991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28" name="Google Shape;228;p28"/>
          <p:cNvSpPr/>
          <p:nvPr/>
        </p:nvSpPr>
        <p:spPr>
          <a:xfrm>
            <a:off x="5557625" y="3541025"/>
            <a:ext cx="5991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2300">
                <a:highlight>
                  <a:srgbClr val="FFFFFF"/>
                </a:highlight>
              </a:rPr>
              <a:t>Multiprocessor Scheduling, Parallel Speedup</a:t>
            </a:r>
            <a:endParaRPr/>
          </a:p>
        </p:txBody>
      </p:sp>
      <p:sp>
        <p:nvSpPr>
          <p:cNvPr id="234" name="Google Shape;234;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9"/>
          <p:cNvSpPr/>
          <p:nvPr/>
        </p:nvSpPr>
        <p:spPr>
          <a:xfrm>
            <a:off x="938850" y="1017725"/>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T1</a:t>
            </a:r>
            <a:endParaRPr b="1" sz="1500">
              <a:latin typeface="Courier New"/>
              <a:ea typeface="Courier New"/>
              <a:cs typeface="Courier New"/>
              <a:sym typeface="Courier New"/>
            </a:endParaRPr>
          </a:p>
        </p:txBody>
      </p:sp>
      <p:sp>
        <p:nvSpPr>
          <p:cNvPr id="236" name="Google Shape;236;p29"/>
          <p:cNvSpPr/>
          <p:nvPr/>
        </p:nvSpPr>
        <p:spPr>
          <a:xfrm>
            <a:off x="938850" y="2149363"/>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T2</a:t>
            </a:r>
            <a:endParaRPr b="1" sz="1500">
              <a:latin typeface="Courier New"/>
              <a:ea typeface="Courier New"/>
              <a:cs typeface="Courier New"/>
              <a:sym typeface="Courier New"/>
            </a:endParaRPr>
          </a:p>
        </p:txBody>
      </p:sp>
      <p:sp>
        <p:nvSpPr>
          <p:cNvPr id="237" name="Google Shape;237;p29"/>
          <p:cNvSpPr/>
          <p:nvPr/>
        </p:nvSpPr>
        <p:spPr>
          <a:xfrm>
            <a:off x="938850" y="2822513"/>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T3</a:t>
            </a:r>
            <a:endParaRPr b="1" sz="1500">
              <a:latin typeface="Courier New"/>
              <a:ea typeface="Courier New"/>
              <a:cs typeface="Courier New"/>
              <a:sym typeface="Courier New"/>
            </a:endParaRPr>
          </a:p>
        </p:txBody>
      </p:sp>
      <p:sp>
        <p:nvSpPr>
          <p:cNvPr id="238" name="Google Shape;238;p29"/>
          <p:cNvSpPr/>
          <p:nvPr/>
        </p:nvSpPr>
        <p:spPr>
          <a:xfrm>
            <a:off x="938850" y="3853725"/>
            <a:ext cx="599100" cy="572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latin typeface="Courier New"/>
                <a:ea typeface="Courier New"/>
                <a:cs typeface="Courier New"/>
                <a:sym typeface="Courier New"/>
              </a:rPr>
              <a:t>T4</a:t>
            </a:r>
            <a:endParaRPr b="1" sz="1500">
              <a:latin typeface="Courier New"/>
              <a:ea typeface="Courier New"/>
              <a:cs typeface="Courier New"/>
              <a:sym typeface="Courier New"/>
            </a:endParaRPr>
          </a:p>
        </p:txBody>
      </p:sp>
      <p:sp>
        <p:nvSpPr>
          <p:cNvPr id="239" name="Google Shape;239;p29"/>
          <p:cNvSpPr/>
          <p:nvPr/>
        </p:nvSpPr>
        <p:spPr>
          <a:xfrm>
            <a:off x="0" y="1828675"/>
            <a:ext cx="8523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finish</a:t>
            </a:r>
            <a:endParaRPr b="1">
              <a:solidFill>
                <a:schemeClr val="dk1"/>
              </a:solidFill>
              <a:latin typeface="Courier New"/>
              <a:ea typeface="Courier New"/>
              <a:cs typeface="Courier New"/>
              <a:sym typeface="Courier New"/>
            </a:endParaRPr>
          </a:p>
        </p:txBody>
      </p:sp>
      <p:sp>
        <p:nvSpPr>
          <p:cNvPr id="240" name="Google Shape;240;p29"/>
          <p:cNvSpPr/>
          <p:nvPr/>
        </p:nvSpPr>
        <p:spPr>
          <a:xfrm>
            <a:off x="801400" y="1755775"/>
            <a:ext cx="153000" cy="3936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1" name="Google Shape;241;p29"/>
          <p:cNvSpPr/>
          <p:nvPr/>
        </p:nvSpPr>
        <p:spPr>
          <a:xfrm>
            <a:off x="852300" y="1801125"/>
            <a:ext cx="7722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Courier New"/>
                <a:ea typeface="Courier New"/>
                <a:cs typeface="Courier New"/>
                <a:sym typeface="Courier New"/>
              </a:rPr>
              <a:t>async</a:t>
            </a:r>
            <a:endParaRPr b="1">
              <a:solidFill>
                <a:schemeClr val="dk1"/>
              </a:solidFill>
              <a:latin typeface="Courier New"/>
              <a:ea typeface="Courier New"/>
              <a:cs typeface="Courier New"/>
              <a:sym typeface="Courier New"/>
            </a:endParaRPr>
          </a:p>
        </p:txBody>
      </p:sp>
      <p:sp>
        <p:nvSpPr>
          <p:cNvPr id="242" name="Google Shape;242;p29"/>
          <p:cNvSpPr/>
          <p:nvPr/>
        </p:nvSpPr>
        <p:spPr>
          <a:xfrm>
            <a:off x="910800" y="3395225"/>
            <a:ext cx="123900" cy="3936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43" name="Google Shape;243;p29"/>
          <p:cNvSpPr/>
          <p:nvPr/>
        </p:nvSpPr>
        <p:spPr>
          <a:xfrm>
            <a:off x="2304575" y="2938475"/>
            <a:ext cx="599100" cy="5727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T1</a:t>
            </a:r>
            <a:endParaRPr b="1" sz="1500">
              <a:solidFill>
                <a:srgbClr val="0000FF"/>
              </a:solidFill>
              <a:latin typeface="Courier New"/>
              <a:ea typeface="Courier New"/>
              <a:cs typeface="Courier New"/>
              <a:sym typeface="Courier New"/>
            </a:endParaRPr>
          </a:p>
        </p:txBody>
      </p:sp>
      <p:sp>
        <p:nvSpPr>
          <p:cNvPr id="244" name="Google Shape;244;p29"/>
          <p:cNvSpPr/>
          <p:nvPr/>
        </p:nvSpPr>
        <p:spPr>
          <a:xfrm>
            <a:off x="3375850" y="1486263"/>
            <a:ext cx="599100" cy="572700"/>
          </a:xfrm>
          <a:prstGeom prst="ellipse">
            <a:avLst/>
          </a:prstGeom>
          <a:solidFill>
            <a:schemeClr val="lt2"/>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FF00FF"/>
                </a:solidFill>
                <a:latin typeface="Courier New"/>
                <a:ea typeface="Courier New"/>
                <a:cs typeface="Courier New"/>
                <a:sym typeface="Courier New"/>
              </a:rPr>
              <a:t>T2</a:t>
            </a:r>
            <a:endParaRPr b="1" sz="1500">
              <a:solidFill>
                <a:srgbClr val="FF00FF"/>
              </a:solidFill>
              <a:latin typeface="Courier New"/>
              <a:ea typeface="Courier New"/>
              <a:cs typeface="Courier New"/>
              <a:sym typeface="Courier New"/>
            </a:endParaRPr>
          </a:p>
        </p:txBody>
      </p:sp>
      <p:sp>
        <p:nvSpPr>
          <p:cNvPr id="245" name="Google Shape;245;p29"/>
          <p:cNvSpPr/>
          <p:nvPr/>
        </p:nvSpPr>
        <p:spPr>
          <a:xfrm>
            <a:off x="3931088" y="2938463"/>
            <a:ext cx="599100" cy="5727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T3</a:t>
            </a:r>
            <a:endParaRPr b="1" sz="1500">
              <a:solidFill>
                <a:srgbClr val="0000FF"/>
              </a:solidFill>
              <a:latin typeface="Courier New"/>
              <a:ea typeface="Courier New"/>
              <a:cs typeface="Courier New"/>
              <a:sym typeface="Courier New"/>
            </a:endParaRPr>
          </a:p>
        </p:txBody>
      </p:sp>
      <p:sp>
        <p:nvSpPr>
          <p:cNvPr id="246" name="Google Shape;246;p29"/>
          <p:cNvSpPr/>
          <p:nvPr/>
        </p:nvSpPr>
        <p:spPr>
          <a:xfrm>
            <a:off x="5557625" y="2938475"/>
            <a:ext cx="599100" cy="572700"/>
          </a:xfrm>
          <a:prstGeom prst="ellipse">
            <a:avLst/>
          </a:prstGeom>
          <a:solidFill>
            <a:schemeClr val="lt2"/>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rgbClr val="0000FF"/>
                </a:solidFill>
                <a:latin typeface="Courier New"/>
                <a:ea typeface="Courier New"/>
                <a:cs typeface="Courier New"/>
                <a:sym typeface="Courier New"/>
              </a:rPr>
              <a:t>T4</a:t>
            </a:r>
            <a:endParaRPr b="1" sz="1500">
              <a:solidFill>
                <a:srgbClr val="0000FF"/>
              </a:solidFill>
              <a:latin typeface="Courier New"/>
              <a:ea typeface="Courier New"/>
              <a:cs typeface="Courier New"/>
              <a:sym typeface="Courier New"/>
            </a:endParaRPr>
          </a:p>
        </p:txBody>
      </p:sp>
      <p:cxnSp>
        <p:nvCxnSpPr>
          <p:cNvPr id="247" name="Google Shape;247;p29"/>
          <p:cNvCxnSpPr>
            <a:stCxn id="243" idx="7"/>
            <a:endCxn id="244" idx="3"/>
          </p:cNvCxnSpPr>
          <p:nvPr/>
        </p:nvCxnSpPr>
        <p:spPr>
          <a:xfrm flipH="1" rot="10800000">
            <a:off x="2815939" y="1975045"/>
            <a:ext cx="647700" cy="1047300"/>
          </a:xfrm>
          <a:prstGeom prst="straightConnector1">
            <a:avLst/>
          </a:prstGeom>
          <a:noFill/>
          <a:ln cap="flat" cmpd="sng" w="9525">
            <a:solidFill>
              <a:srgbClr val="FF00FF"/>
            </a:solidFill>
            <a:prstDash val="solid"/>
            <a:round/>
            <a:headEnd len="med" w="med" type="none"/>
            <a:tailEnd len="med" w="med" type="stealth"/>
          </a:ln>
        </p:spPr>
      </p:cxnSp>
      <p:cxnSp>
        <p:nvCxnSpPr>
          <p:cNvPr id="248" name="Google Shape;248;p29"/>
          <p:cNvCxnSpPr>
            <a:stCxn id="243" idx="6"/>
            <a:endCxn id="245" idx="2"/>
          </p:cNvCxnSpPr>
          <p:nvPr/>
        </p:nvCxnSpPr>
        <p:spPr>
          <a:xfrm>
            <a:off x="2903675" y="3224825"/>
            <a:ext cx="1027500" cy="0"/>
          </a:xfrm>
          <a:prstGeom prst="straightConnector1">
            <a:avLst/>
          </a:prstGeom>
          <a:noFill/>
          <a:ln cap="flat" cmpd="sng" w="9525">
            <a:solidFill>
              <a:srgbClr val="0000FF"/>
            </a:solidFill>
            <a:prstDash val="solid"/>
            <a:round/>
            <a:headEnd len="med" w="med" type="none"/>
            <a:tailEnd len="med" w="med" type="triangle"/>
          </a:ln>
        </p:spPr>
      </p:cxnSp>
      <p:cxnSp>
        <p:nvCxnSpPr>
          <p:cNvPr id="249" name="Google Shape;249;p29"/>
          <p:cNvCxnSpPr>
            <a:stCxn id="245" idx="6"/>
            <a:endCxn id="246" idx="2"/>
          </p:cNvCxnSpPr>
          <p:nvPr/>
        </p:nvCxnSpPr>
        <p:spPr>
          <a:xfrm>
            <a:off x="4530188" y="3224813"/>
            <a:ext cx="1027500" cy="0"/>
          </a:xfrm>
          <a:prstGeom prst="straightConnector1">
            <a:avLst/>
          </a:prstGeom>
          <a:noFill/>
          <a:ln cap="flat" cmpd="sng" w="9525">
            <a:solidFill>
              <a:srgbClr val="0000FF"/>
            </a:solidFill>
            <a:prstDash val="solid"/>
            <a:round/>
            <a:headEnd len="med" w="med" type="none"/>
            <a:tailEnd len="med" w="med" type="triangle"/>
          </a:ln>
        </p:spPr>
      </p:cxnSp>
      <p:cxnSp>
        <p:nvCxnSpPr>
          <p:cNvPr id="250" name="Google Shape;250;p29"/>
          <p:cNvCxnSpPr>
            <a:stCxn id="244" idx="5"/>
            <a:endCxn id="246" idx="1"/>
          </p:cNvCxnSpPr>
          <p:nvPr/>
        </p:nvCxnSpPr>
        <p:spPr>
          <a:xfrm>
            <a:off x="3887214" y="1975093"/>
            <a:ext cx="1758000" cy="1047300"/>
          </a:xfrm>
          <a:prstGeom prst="straightConnector1">
            <a:avLst/>
          </a:prstGeom>
          <a:noFill/>
          <a:ln cap="flat" cmpd="sng" w="9525">
            <a:solidFill>
              <a:srgbClr val="FF9900"/>
            </a:solidFill>
            <a:prstDash val="solid"/>
            <a:round/>
            <a:headEnd len="med" w="med" type="none"/>
            <a:tailEnd len="med" w="med" type="triangle"/>
          </a:ln>
        </p:spPr>
      </p:cxnSp>
      <p:sp>
        <p:nvSpPr>
          <p:cNvPr id="251" name="Google Shape;251;p29"/>
          <p:cNvSpPr/>
          <p:nvPr/>
        </p:nvSpPr>
        <p:spPr>
          <a:xfrm rot="-3432800">
            <a:off x="2684557" y="2167120"/>
            <a:ext cx="823250" cy="24806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00FF"/>
                </a:solidFill>
              </a:rPr>
              <a:t>FORK</a:t>
            </a:r>
            <a:endParaRPr>
              <a:solidFill>
                <a:srgbClr val="FF00FF"/>
              </a:solidFill>
            </a:endParaRPr>
          </a:p>
        </p:txBody>
      </p:sp>
      <p:sp>
        <p:nvSpPr>
          <p:cNvPr id="252" name="Google Shape;252;p29"/>
          <p:cNvSpPr/>
          <p:nvPr/>
        </p:nvSpPr>
        <p:spPr>
          <a:xfrm rot="1896230">
            <a:off x="4313263" y="2130444"/>
            <a:ext cx="612545" cy="23163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9900"/>
                </a:solidFill>
              </a:rPr>
              <a:t>JOIN</a:t>
            </a:r>
            <a:endParaRPr>
              <a:solidFill>
                <a:srgbClr val="FF9900"/>
              </a:solidFill>
            </a:endParaRPr>
          </a:p>
        </p:txBody>
      </p:sp>
      <p:sp>
        <p:nvSpPr>
          <p:cNvPr id="253" name="Google Shape;253;p29"/>
          <p:cNvSpPr/>
          <p:nvPr/>
        </p:nvSpPr>
        <p:spPr>
          <a:xfrm>
            <a:off x="2849225" y="3008275"/>
            <a:ext cx="1136400" cy="1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FF"/>
                </a:solidFill>
              </a:rPr>
              <a:t>CONTINUE</a:t>
            </a:r>
            <a:endParaRPr>
              <a:solidFill>
                <a:srgbClr val="0000FF"/>
              </a:solidFill>
            </a:endParaRPr>
          </a:p>
        </p:txBody>
      </p:sp>
      <p:sp>
        <p:nvSpPr>
          <p:cNvPr id="254" name="Google Shape;254;p29"/>
          <p:cNvSpPr/>
          <p:nvPr/>
        </p:nvSpPr>
        <p:spPr>
          <a:xfrm>
            <a:off x="4418650" y="3006125"/>
            <a:ext cx="1123500" cy="18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000FF"/>
                </a:solidFill>
              </a:rPr>
              <a:t>CONTINUE</a:t>
            </a:r>
            <a:endParaRPr>
              <a:solidFill>
                <a:srgbClr val="0000FF"/>
              </a:solidFill>
            </a:endParaRPr>
          </a:p>
        </p:txBody>
      </p:sp>
      <p:sp>
        <p:nvSpPr>
          <p:cNvPr id="255" name="Google Shape;255;p29"/>
          <p:cNvSpPr/>
          <p:nvPr/>
        </p:nvSpPr>
        <p:spPr>
          <a:xfrm rot="3782726">
            <a:off x="3398606" y="2345683"/>
            <a:ext cx="1085412" cy="305765"/>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PARALLEL</a:t>
            </a:r>
            <a:endParaRPr>
              <a:solidFill>
                <a:schemeClr val="dk1"/>
              </a:solidFill>
            </a:endParaRPr>
          </a:p>
        </p:txBody>
      </p:sp>
      <p:sp>
        <p:nvSpPr>
          <p:cNvPr id="256" name="Google Shape;256;p29"/>
          <p:cNvSpPr/>
          <p:nvPr/>
        </p:nvSpPr>
        <p:spPr>
          <a:xfrm>
            <a:off x="2304575" y="3541025"/>
            <a:ext cx="5991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57" name="Google Shape;257;p29"/>
          <p:cNvSpPr/>
          <p:nvPr/>
        </p:nvSpPr>
        <p:spPr>
          <a:xfrm>
            <a:off x="3375850" y="1208325"/>
            <a:ext cx="5991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58" name="Google Shape;258;p29"/>
          <p:cNvSpPr/>
          <p:nvPr/>
        </p:nvSpPr>
        <p:spPr>
          <a:xfrm>
            <a:off x="3931100" y="3541025"/>
            <a:ext cx="5991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59" name="Google Shape;259;p29"/>
          <p:cNvSpPr/>
          <p:nvPr/>
        </p:nvSpPr>
        <p:spPr>
          <a:xfrm>
            <a:off x="5557625" y="3541025"/>
            <a:ext cx="5991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a:t>
            </a:r>
            <a:endParaRPr/>
          </a:p>
        </p:txBody>
      </p:sp>
      <p:sp>
        <p:nvSpPr>
          <p:cNvPr id="260" name="Google Shape;260;p29"/>
          <p:cNvSpPr/>
          <p:nvPr/>
        </p:nvSpPr>
        <p:spPr>
          <a:xfrm>
            <a:off x="6396400" y="1017725"/>
            <a:ext cx="2747700" cy="41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w</a:t>
            </a:r>
            <a:r>
              <a:rPr lang="en"/>
              <a:t>ork = 1 + 10 + 10 + 1 = 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t>
            </a:r>
            <a:r>
              <a:rPr lang="en"/>
              <a:t>pan = 12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a:t>
            </a:r>
            <a:r>
              <a:rPr lang="en"/>
              <a:t>deal parallelism &lt;= </a:t>
            </a:r>
            <a:endParaRPr/>
          </a:p>
        </p:txBody>
      </p:sp>
      <p:sp>
        <p:nvSpPr>
          <p:cNvPr id="261" name="Google Shape;261;p29"/>
          <p:cNvSpPr/>
          <p:nvPr/>
        </p:nvSpPr>
        <p:spPr>
          <a:xfrm rot="5400000">
            <a:off x="4096400" y="1955750"/>
            <a:ext cx="268500" cy="3847500"/>
          </a:xfrm>
          <a:prstGeom prst="rightBrace">
            <a:avLst>
              <a:gd fmla="val 50000" name="adj1"/>
              <a:gd fmla="val 49979"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29"/>
          <p:cNvSpPr/>
          <p:nvPr/>
        </p:nvSpPr>
        <p:spPr>
          <a:xfrm>
            <a:off x="3931100" y="4016175"/>
            <a:ext cx="599100" cy="24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12</a:t>
            </a:r>
            <a:endParaRPr/>
          </a:p>
        </p:txBody>
      </p:sp>
      <p:sp>
        <p:nvSpPr>
          <p:cNvPr id="263" name="Google Shape;263;p29"/>
          <p:cNvSpPr/>
          <p:nvPr/>
        </p:nvSpPr>
        <p:spPr>
          <a:xfrm>
            <a:off x="8099300" y="1755775"/>
            <a:ext cx="599100" cy="24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work</a:t>
            </a:r>
            <a:endParaRPr/>
          </a:p>
        </p:txBody>
      </p:sp>
      <p:sp>
        <p:nvSpPr>
          <p:cNvPr id="264" name="Google Shape;264;p29"/>
          <p:cNvSpPr/>
          <p:nvPr/>
        </p:nvSpPr>
        <p:spPr>
          <a:xfrm>
            <a:off x="8099300" y="2043950"/>
            <a:ext cx="599100" cy="26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t>span</a:t>
            </a:r>
            <a:endParaRPr/>
          </a:p>
        </p:txBody>
      </p:sp>
      <p:cxnSp>
        <p:nvCxnSpPr>
          <p:cNvPr id="265" name="Google Shape;265;p29"/>
          <p:cNvCxnSpPr/>
          <p:nvPr/>
        </p:nvCxnSpPr>
        <p:spPr>
          <a:xfrm rot="10800000">
            <a:off x="8099300" y="2043950"/>
            <a:ext cx="6861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Amdahl’s Law</a:t>
            </a:r>
            <a:endParaRPr/>
          </a:p>
        </p:txBody>
      </p:sp>
      <p:sp>
        <p:nvSpPr>
          <p:cNvPr id="271" name="Google Shape;2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Q - s</a:t>
            </a:r>
            <a:r>
              <a:rPr lang="en">
                <a:solidFill>
                  <a:schemeClr val="dk1"/>
                </a:solidFill>
              </a:rPr>
              <a:t>equential</a:t>
            </a:r>
            <a:r>
              <a:rPr lang="en">
                <a:solidFill>
                  <a:schemeClr val="dk1"/>
                </a:solidFill>
              </a:rPr>
              <a:t> part of the program</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solidFill>
                  <a:schemeClr val="dk1"/>
                </a:solidFill>
              </a:rPr>
              <a:t> SPEEDUP &lt;=</a:t>
            </a:r>
            <a:r>
              <a:rPr lang="en"/>
              <a:t> </a:t>
            </a:r>
            <a:endParaRPr/>
          </a:p>
        </p:txBody>
      </p:sp>
      <p:sp>
        <p:nvSpPr>
          <p:cNvPr id="272" name="Google Shape;27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30"/>
          <p:cNvSpPr/>
          <p:nvPr/>
        </p:nvSpPr>
        <p:spPr>
          <a:xfrm>
            <a:off x="2054500" y="1755775"/>
            <a:ext cx="446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1</a:t>
            </a:r>
            <a:endParaRPr sz="2000"/>
          </a:p>
        </p:txBody>
      </p:sp>
      <p:sp>
        <p:nvSpPr>
          <p:cNvPr id="274" name="Google Shape;274;p30"/>
          <p:cNvSpPr/>
          <p:nvPr/>
        </p:nvSpPr>
        <p:spPr>
          <a:xfrm>
            <a:off x="2054500" y="2328475"/>
            <a:ext cx="446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Q</a:t>
            </a:r>
            <a:endParaRPr sz="2000"/>
          </a:p>
        </p:txBody>
      </p:sp>
      <p:cxnSp>
        <p:nvCxnSpPr>
          <p:cNvPr id="275" name="Google Shape;275;p30"/>
          <p:cNvCxnSpPr/>
          <p:nvPr/>
        </p:nvCxnSpPr>
        <p:spPr>
          <a:xfrm flipH="1" rot="10800000">
            <a:off x="2007250" y="2326375"/>
            <a:ext cx="547800" cy="21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Amdahl’s Law</a:t>
            </a:r>
            <a:endParaRPr/>
          </a:p>
        </p:txBody>
      </p:sp>
      <p:sp>
        <p:nvSpPr>
          <p:cNvPr id="281" name="Google Shape;281;p31"/>
          <p:cNvSpPr txBox="1"/>
          <p:nvPr>
            <p:ph idx="1" type="body"/>
          </p:nvPr>
        </p:nvSpPr>
        <p:spPr>
          <a:xfrm>
            <a:off x="311700" y="1152475"/>
            <a:ext cx="367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Q - sequential part of the program</a:t>
            </a:r>
            <a:endParaRPr>
              <a:solidFill>
                <a:schemeClr val="dk1"/>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solidFill>
                  <a:schemeClr val="dk1"/>
                </a:solidFill>
              </a:rPr>
              <a:t> </a:t>
            </a:r>
            <a:r>
              <a:rPr lang="en">
                <a:solidFill>
                  <a:schemeClr val="dk1"/>
                </a:solidFill>
              </a:rPr>
              <a:t>SPEEDUP</a:t>
            </a:r>
            <a:r>
              <a:rPr lang="en">
                <a:solidFill>
                  <a:schemeClr val="dk1"/>
                </a:solidFill>
              </a:rPr>
              <a:t> &lt;=</a:t>
            </a:r>
            <a:r>
              <a:rPr lang="en"/>
              <a:t> </a:t>
            </a:r>
            <a:endParaRPr/>
          </a:p>
        </p:txBody>
      </p:sp>
      <p:sp>
        <p:nvSpPr>
          <p:cNvPr id="282" name="Google Shape;282;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3" name="Google Shape;283;p31"/>
          <p:cNvSpPr/>
          <p:nvPr/>
        </p:nvSpPr>
        <p:spPr>
          <a:xfrm>
            <a:off x="2054500" y="1755775"/>
            <a:ext cx="446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1</a:t>
            </a:r>
            <a:endParaRPr sz="2000"/>
          </a:p>
        </p:txBody>
      </p:sp>
      <p:sp>
        <p:nvSpPr>
          <p:cNvPr id="284" name="Google Shape;284;p31"/>
          <p:cNvSpPr/>
          <p:nvPr/>
        </p:nvSpPr>
        <p:spPr>
          <a:xfrm>
            <a:off x="2054500" y="2328475"/>
            <a:ext cx="446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Q</a:t>
            </a:r>
            <a:endParaRPr sz="2000"/>
          </a:p>
        </p:txBody>
      </p:sp>
      <p:cxnSp>
        <p:nvCxnSpPr>
          <p:cNvPr id="285" name="Google Shape;285;p31"/>
          <p:cNvCxnSpPr/>
          <p:nvPr/>
        </p:nvCxnSpPr>
        <p:spPr>
          <a:xfrm flipH="1" rot="10800000">
            <a:off x="2007250" y="2326375"/>
            <a:ext cx="547800" cy="2100"/>
          </a:xfrm>
          <a:prstGeom prst="straightConnector1">
            <a:avLst/>
          </a:prstGeom>
          <a:noFill/>
          <a:ln cap="flat" cmpd="sng" w="28575">
            <a:solidFill>
              <a:schemeClr val="dk1"/>
            </a:solidFill>
            <a:prstDash val="solid"/>
            <a:round/>
            <a:headEnd len="med" w="med" type="none"/>
            <a:tailEnd len="med" w="med" type="none"/>
          </a:ln>
        </p:spPr>
      </p:cxnSp>
      <p:sp>
        <p:nvSpPr>
          <p:cNvPr id="286" name="Google Shape;286;p31"/>
          <p:cNvSpPr txBox="1"/>
          <p:nvPr>
            <p:ph idx="1" type="body"/>
          </p:nvPr>
        </p:nvSpPr>
        <p:spPr>
          <a:xfrm>
            <a:off x="3987000" y="1152475"/>
            <a:ext cx="4485300" cy="34164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i="1" lang="en">
                <a:solidFill>
                  <a:schemeClr val="dk1"/>
                </a:solidFill>
              </a:rPr>
              <a:t>e</a:t>
            </a:r>
            <a:r>
              <a:rPr i="1" lang="en">
                <a:solidFill>
                  <a:schemeClr val="dk1"/>
                </a:solidFill>
              </a:rPr>
              <a:t>xample 1</a:t>
            </a:r>
            <a:endParaRPr i="1">
              <a:solidFill>
                <a:schemeClr val="dk1"/>
              </a:solidFill>
            </a:endParaRPr>
          </a:p>
          <a:p>
            <a:pPr indent="0" lvl="0" marL="0" rtl="0" algn="l">
              <a:spcBef>
                <a:spcPts val="1200"/>
              </a:spcBef>
              <a:spcAft>
                <a:spcPts val="0"/>
              </a:spcAft>
              <a:buNone/>
            </a:pPr>
            <a:r>
              <a:rPr lang="en">
                <a:solidFill>
                  <a:schemeClr val="dk1"/>
                </a:solidFill>
              </a:rPr>
              <a:t>t</a:t>
            </a:r>
            <a:r>
              <a:rPr lang="en">
                <a:solidFill>
                  <a:schemeClr val="dk1"/>
                </a:solidFill>
              </a:rPr>
              <a:t>he portion of the program that runs only sequentially - 50 % or 0.5</a:t>
            </a:r>
            <a:endParaRPr>
              <a:solidFill>
                <a:schemeClr val="dk1"/>
              </a:solidFill>
            </a:endParaRPr>
          </a:p>
          <a:p>
            <a:pPr indent="0" lvl="0" marL="0" rtl="0" algn="l">
              <a:spcBef>
                <a:spcPts val="1200"/>
              </a:spcBef>
              <a:spcAft>
                <a:spcPts val="0"/>
              </a:spcAft>
              <a:buNone/>
            </a:pPr>
            <a:r>
              <a:rPr lang="en">
                <a:solidFill>
                  <a:schemeClr val="dk1"/>
                </a:solidFill>
              </a:rPr>
              <a:t>maximum speedup 1 / 0.5 = 2;</a:t>
            </a:r>
            <a:endParaRPr>
              <a:solidFill>
                <a:schemeClr val="dk1"/>
              </a:solidFill>
            </a:endParaRPr>
          </a:p>
          <a:p>
            <a:pPr indent="0" lvl="0" marL="0" rtl="0" algn="ctr">
              <a:spcBef>
                <a:spcPts val="1200"/>
              </a:spcBef>
              <a:spcAft>
                <a:spcPts val="0"/>
              </a:spcAft>
              <a:buClr>
                <a:schemeClr val="dk1"/>
              </a:buClr>
              <a:buSzPts val="1100"/>
              <a:buFont typeface="Arial"/>
              <a:buNone/>
            </a:pPr>
            <a:r>
              <a:rPr i="1" lang="en">
                <a:solidFill>
                  <a:schemeClr val="dk1"/>
                </a:solidFill>
              </a:rPr>
              <a:t>example 2</a:t>
            </a:r>
            <a:endParaRPr i="1">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the portion of the program that runs only sequentially - 10 % or 0.1</a:t>
            </a:r>
            <a:endParaRPr>
              <a:solidFill>
                <a:schemeClr val="dk1"/>
              </a:solidFill>
            </a:endParaRPr>
          </a:p>
          <a:p>
            <a:pPr indent="0" lvl="0" marL="0" rtl="0" algn="l">
              <a:spcBef>
                <a:spcPts val="1200"/>
              </a:spcBef>
              <a:spcAft>
                <a:spcPts val="1200"/>
              </a:spcAft>
              <a:buNone/>
            </a:pPr>
            <a:r>
              <a:rPr lang="en">
                <a:solidFill>
                  <a:schemeClr val="dk1"/>
                </a:solidFill>
              </a:rPr>
              <a:t>maximum speedup 1 / 0.1 = 10;</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a:t>
            </a:r>
            <a:endParaRPr/>
          </a:p>
        </p:txBody>
      </p:sp>
      <p:sp>
        <p:nvSpPr>
          <p:cNvPr id="62" name="Google Shape;62;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Hardware</a:t>
            </a:r>
            <a:endParaRPr b="1">
              <a:solidFill>
                <a:schemeClr val="dk1"/>
              </a:solidFill>
            </a:endParaRPr>
          </a:p>
          <a:p>
            <a:pPr indent="457200" lvl="0" marL="0" rtl="0" algn="l">
              <a:spcBef>
                <a:spcPts val="1200"/>
              </a:spcBef>
              <a:spcAft>
                <a:spcPts val="0"/>
              </a:spcAft>
              <a:buNone/>
            </a:pPr>
            <a:r>
              <a:rPr lang="en">
                <a:solidFill>
                  <a:schemeClr val="dk1"/>
                </a:solidFill>
              </a:rPr>
              <a:t>Multicore Processor, Concurrency, Parallel Programming, Process, Thread</a:t>
            </a:r>
            <a:endParaRPr>
              <a:solidFill>
                <a:schemeClr val="dk1"/>
              </a:solidFill>
            </a:endParaRPr>
          </a:p>
          <a:p>
            <a:pPr indent="0" lvl="0" marL="0" rtl="0" algn="l">
              <a:spcBef>
                <a:spcPts val="1200"/>
              </a:spcBef>
              <a:spcAft>
                <a:spcPts val="0"/>
              </a:spcAft>
              <a:buNone/>
            </a:pPr>
            <a:r>
              <a:rPr b="1" lang="en">
                <a:solidFill>
                  <a:schemeClr val="dk1"/>
                </a:solidFill>
              </a:rPr>
              <a:t>Software</a:t>
            </a:r>
            <a:endParaRPr b="1">
              <a:solidFill>
                <a:schemeClr val="dk1"/>
              </a:solidFill>
            </a:endParaRPr>
          </a:p>
          <a:p>
            <a:pPr indent="0" lvl="0" marL="0" rtl="0" algn="l">
              <a:spcBef>
                <a:spcPts val="1200"/>
              </a:spcBef>
              <a:spcAft>
                <a:spcPts val="0"/>
              </a:spcAft>
              <a:buNone/>
            </a:pPr>
            <a:r>
              <a:rPr lang="en">
                <a:solidFill>
                  <a:schemeClr val="dk1"/>
                </a:solidFill>
              </a:rPr>
              <a:t>	</a:t>
            </a:r>
            <a:r>
              <a:rPr lang="en">
                <a:solidFill>
                  <a:schemeClr val="dk1"/>
                </a:solidFill>
              </a:rPr>
              <a:t>Parallel Programming, </a:t>
            </a:r>
            <a:r>
              <a:rPr lang="en">
                <a:solidFill>
                  <a:schemeClr val="dk1"/>
                </a:solidFill>
              </a:rPr>
              <a:t>Scheduling, Speedup, Amdahl’s Law, SISD, SIMD, MIMD, Pipelines</a:t>
            </a:r>
            <a:endParaRPr>
              <a:solidFill>
                <a:schemeClr val="dk1"/>
              </a:solidFill>
            </a:endParaRPr>
          </a:p>
          <a:p>
            <a:pPr indent="0" lvl="0" marL="0" rtl="0" algn="l">
              <a:spcBef>
                <a:spcPts val="1200"/>
              </a:spcBef>
              <a:spcAft>
                <a:spcPts val="0"/>
              </a:spcAft>
              <a:buNone/>
            </a:pPr>
            <a:r>
              <a:rPr b="1" lang="en">
                <a:solidFill>
                  <a:schemeClr val="dk1"/>
                </a:solidFill>
              </a:rPr>
              <a:t>C++</a:t>
            </a:r>
            <a:endParaRPr>
              <a:solidFill>
                <a:schemeClr val="dk1"/>
              </a:solidFill>
            </a:endParaRPr>
          </a:p>
          <a:p>
            <a:pPr indent="0" lvl="0" marL="457200" rtl="0" algn="l">
              <a:spcBef>
                <a:spcPts val="1200"/>
              </a:spcBef>
              <a:spcAft>
                <a:spcPts val="1200"/>
              </a:spcAft>
              <a:buNone/>
            </a:pPr>
            <a:r>
              <a:rPr lang="en">
                <a:solidFill>
                  <a:schemeClr val="dk1"/>
                </a:solidFill>
              </a:rPr>
              <a:t>Multithreading</a:t>
            </a:r>
            <a:endParaRPr>
              <a:solidFill>
                <a:schemeClr val="dk1"/>
              </a:solidFill>
            </a:endParaRPr>
          </a:p>
        </p:txBody>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Shared Memory Multiprocessor</a:t>
            </a:r>
            <a:endParaRPr/>
          </a:p>
        </p:txBody>
      </p:sp>
      <p:sp>
        <p:nvSpPr>
          <p:cNvPr id="292" name="Google Shape;292;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3" name="Google Shape;293;p32"/>
          <p:cNvSpPr/>
          <p:nvPr/>
        </p:nvSpPr>
        <p:spPr>
          <a:xfrm>
            <a:off x="311700" y="1143825"/>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processor 1</a:t>
            </a:r>
            <a:endParaRPr/>
          </a:p>
        </p:txBody>
      </p:sp>
      <p:sp>
        <p:nvSpPr>
          <p:cNvPr id="294" name="Google Shape;294;p32"/>
          <p:cNvSpPr/>
          <p:nvPr/>
        </p:nvSpPr>
        <p:spPr>
          <a:xfrm>
            <a:off x="1987350" y="1143825"/>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processor 2</a:t>
            </a:r>
            <a:endParaRPr/>
          </a:p>
        </p:txBody>
      </p:sp>
      <p:sp>
        <p:nvSpPr>
          <p:cNvPr id="295" name="Google Shape;295;p32"/>
          <p:cNvSpPr/>
          <p:nvPr/>
        </p:nvSpPr>
        <p:spPr>
          <a:xfrm>
            <a:off x="4376975" y="1143825"/>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processor N</a:t>
            </a:r>
            <a:endParaRPr/>
          </a:p>
        </p:txBody>
      </p:sp>
      <p:sp>
        <p:nvSpPr>
          <p:cNvPr id="296" name="Google Shape;296;p32"/>
          <p:cNvSpPr/>
          <p:nvPr/>
        </p:nvSpPr>
        <p:spPr>
          <a:xfrm>
            <a:off x="311700" y="207635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r>
              <a:rPr lang="en"/>
              <a:t>ache 1</a:t>
            </a:r>
            <a:endParaRPr/>
          </a:p>
        </p:txBody>
      </p:sp>
      <p:sp>
        <p:nvSpPr>
          <p:cNvPr id="297" name="Google Shape;297;p32"/>
          <p:cNvSpPr/>
          <p:nvPr/>
        </p:nvSpPr>
        <p:spPr>
          <a:xfrm>
            <a:off x="1987350" y="207635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r>
              <a:rPr lang="en"/>
              <a:t>ache 2</a:t>
            </a:r>
            <a:endParaRPr/>
          </a:p>
        </p:txBody>
      </p:sp>
      <p:sp>
        <p:nvSpPr>
          <p:cNvPr id="298" name="Google Shape;298;p32"/>
          <p:cNvSpPr/>
          <p:nvPr/>
        </p:nvSpPr>
        <p:spPr>
          <a:xfrm>
            <a:off x="4376975" y="207635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r>
              <a:rPr lang="en"/>
              <a:t>ache N</a:t>
            </a:r>
            <a:endParaRPr/>
          </a:p>
        </p:txBody>
      </p:sp>
      <p:cxnSp>
        <p:nvCxnSpPr>
          <p:cNvPr id="299" name="Google Shape;299;p32"/>
          <p:cNvCxnSpPr>
            <a:stCxn id="293" idx="2"/>
            <a:endCxn id="296" idx="0"/>
          </p:cNvCxnSpPr>
          <p:nvPr/>
        </p:nvCxnSpPr>
        <p:spPr>
          <a:xfrm>
            <a:off x="928050" y="1471725"/>
            <a:ext cx="0" cy="604500"/>
          </a:xfrm>
          <a:prstGeom prst="straightConnector1">
            <a:avLst/>
          </a:prstGeom>
          <a:noFill/>
          <a:ln cap="flat" cmpd="sng" w="9525">
            <a:solidFill>
              <a:schemeClr val="dk2"/>
            </a:solidFill>
            <a:prstDash val="solid"/>
            <a:round/>
            <a:headEnd len="med" w="med" type="stealth"/>
            <a:tailEnd len="med" w="med" type="triangle"/>
          </a:ln>
        </p:spPr>
      </p:cxnSp>
      <p:cxnSp>
        <p:nvCxnSpPr>
          <p:cNvPr id="300" name="Google Shape;300;p32"/>
          <p:cNvCxnSpPr/>
          <p:nvPr/>
        </p:nvCxnSpPr>
        <p:spPr>
          <a:xfrm>
            <a:off x="2603700" y="1471725"/>
            <a:ext cx="0" cy="604500"/>
          </a:xfrm>
          <a:prstGeom prst="straightConnector1">
            <a:avLst/>
          </a:prstGeom>
          <a:noFill/>
          <a:ln cap="flat" cmpd="sng" w="9525">
            <a:solidFill>
              <a:schemeClr val="dk2"/>
            </a:solidFill>
            <a:prstDash val="solid"/>
            <a:round/>
            <a:headEnd len="med" w="med" type="stealth"/>
            <a:tailEnd len="med" w="med" type="triangle"/>
          </a:ln>
        </p:spPr>
      </p:cxnSp>
      <p:cxnSp>
        <p:nvCxnSpPr>
          <p:cNvPr id="301" name="Google Shape;301;p32"/>
          <p:cNvCxnSpPr/>
          <p:nvPr/>
        </p:nvCxnSpPr>
        <p:spPr>
          <a:xfrm>
            <a:off x="4993325" y="1471725"/>
            <a:ext cx="0" cy="604500"/>
          </a:xfrm>
          <a:prstGeom prst="straightConnector1">
            <a:avLst/>
          </a:prstGeom>
          <a:noFill/>
          <a:ln cap="flat" cmpd="sng" w="9525">
            <a:solidFill>
              <a:schemeClr val="dk2"/>
            </a:solidFill>
            <a:prstDash val="solid"/>
            <a:round/>
            <a:headEnd len="med" w="med" type="stealth"/>
            <a:tailEnd len="med" w="med" type="triangle"/>
          </a:ln>
        </p:spPr>
      </p:cxnSp>
      <p:sp>
        <p:nvSpPr>
          <p:cNvPr id="302" name="Google Shape;302;p32"/>
          <p:cNvSpPr/>
          <p:nvPr/>
        </p:nvSpPr>
        <p:spPr>
          <a:xfrm>
            <a:off x="311700" y="2826750"/>
            <a:ext cx="52980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nterconnection network</a:t>
            </a:r>
            <a:endParaRPr/>
          </a:p>
        </p:txBody>
      </p:sp>
      <p:cxnSp>
        <p:nvCxnSpPr>
          <p:cNvPr id="303" name="Google Shape;303;p32"/>
          <p:cNvCxnSpPr>
            <a:stCxn id="296" idx="2"/>
          </p:cNvCxnSpPr>
          <p:nvPr/>
        </p:nvCxnSpPr>
        <p:spPr>
          <a:xfrm>
            <a:off x="928050" y="2404250"/>
            <a:ext cx="4500" cy="415200"/>
          </a:xfrm>
          <a:prstGeom prst="straightConnector1">
            <a:avLst/>
          </a:prstGeom>
          <a:noFill/>
          <a:ln cap="flat" cmpd="sng" w="9525">
            <a:solidFill>
              <a:schemeClr val="dk2"/>
            </a:solidFill>
            <a:prstDash val="solid"/>
            <a:round/>
            <a:headEnd len="med" w="med" type="stealth"/>
            <a:tailEnd len="med" w="med" type="triangle"/>
          </a:ln>
        </p:spPr>
      </p:cxnSp>
      <p:cxnSp>
        <p:nvCxnSpPr>
          <p:cNvPr id="304" name="Google Shape;304;p32"/>
          <p:cNvCxnSpPr/>
          <p:nvPr/>
        </p:nvCxnSpPr>
        <p:spPr>
          <a:xfrm>
            <a:off x="2601450" y="2404250"/>
            <a:ext cx="4500" cy="415200"/>
          </a:xfrm>
          <a:prstGeom prst="straightConnector1">
            <a:avLst/>
          </a:prstGeom>
          <a:noFill/>
          <a:ln cap="flat" cmpd="sng" w="9525">
            <a:solidFill>
              <a:schemeClr val="dk2"/>
            </a:solidFill>
            <a:prstDash val="solid"/>
            <a:round/>
            <a:headEnd len="med" w="med" type="stealth"/>
            <a:tailEnd len="med" w="med" type="triangle"/>
          </a:ln>
        </p:spPr>
      </p:cxnSp>
      <p:cxnSp>
        <p:nvCxnSpPr>
          <p:cNvPr id="305" name="Google Shape;305;p32"/>
          <p:cNvCxnSpPr/>
          <p:nvPr/>
        </p:nvCxnSpPr>
        <p:spPr>
          <a:xfrm>
            <a:off x="4991075" y="2404250"/>
            <a:ext cx="4500" cy="415200"/>
          </a:xfrm>
          <a:prstGeom prst="straightConnector1">
            <a:avLst/>
          </a:prstGeom>
          <a:noFill/>
          <a:ln cap="flat" cmpd="sng" w="9525">
            <a:solidFill>
              <a:schemeClr val="dk2"/>
            </a:solidFill>
            <a:prstDash val="solid"/>
            <a:round/>
            <a:headEnd len="med" w="med" type="stealth"/>
            <a:tailEnd len="med" w="med" type="triangle"/>
          </a:ln>
        </p:spPr>
      </p:cxnSp>
      <p:cxnSp>
        <p:nvCxnSpPr>
          <p:cNvPr id="306" name="Google Shape;306;p32"/>
          <p:cNvCxnSpPr>
            <a:stCxn id="302" idx="2"/>
          </p:cNvCxnSpPr>
          <p:nvPr/>
        </p:nvCxnSpPr>
        <p:spPr>
          <a:xfrm>
            <a:off x="2960700" y="3154650"/>
            <a:ext cx="4500" cy="626400"/>
          </a:xfrm>
          <a:prstGeom prst="straightConnector1">
            <a:avLst/>
          </a:prstGeom>
          <a:noFill/>
          <a:ln cap="flat" cmpd="sng" w="9525">
            <a:solidFill>
              <a:schemeClr val="dk2"/>
            </a:solidFill>
            <a:prstDash val="solid"/>
            <a:round/>
            <a:headEnd len="med" w="med" type="stealth"/>
            <a:tailEnd len="med" w="med" type="triangle"/>
          </a:ln>
        </p:spPr>
      </p:cxnSp>
      <p:sp>
        <p:nvSpPr>
          <p:cNvPr id="307" name="Google Shape;307;p32"/>
          <p:cNvSpPr/>
          <p:nvPr/>
        </p:nvSpPr>
        <p:spPr>
          <a:xfrm>
            <a:off x="2164800" y="3751975"/>
            <a:ext cx="15918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s</a:t>
            </a:r>
            <a:r>
              <a:rPr lang="en"/>
              <a:t>hared memory</a:t>
            </a:r>
            <a:endParaRPr/>
          </a:p>
        </p:txBody>
      </p:sp>
      <p:cxnSp>
        <p:nvCxnSpPr>
          <p:cNvPr id="308" name="Google Shape;308;p32"/>
          <p:cNvCxnSpPr/>
          <p:nvPr/>
        </p:nvCxnSpPr>
        <p:spPr>
          <a:xfrm>
            <a:off x="4991075" y="3161950"/>
            <a:ext cx="4500" cy="626400"/>
          </a:xfrm>
          <a:prstGeom prst="straightConnector1">
            <a:avLst/>
          </a:prstGeom>
          <a:noFill/>
          <a:ln cap="flat" cmpd="sng" w="9525">
            <a:solidFill>
              <a:schemeClr val="dk2"/>
            </a:solidFill>
            <a:prstDash val="solid"/>
            <a:round/>
            <a:headEnd len="med" w="med" type="stealth"/>
            <a:tailEnd len="med" w="med" type="triangle"/>
          </a:ln>
        </p:spPr>
      </p:cxnSp>
      <p:sp>
        <p:nvSpPr>
          <p:cNvPr id="309" name="Google Shape;309;p32"/>
          <p:cNvSpPr/>
          <p:nvPr/>
        </p:nvSpPr>
        <p:spPr>
          <a:xfrm>
            <a:off x="4376975" y="379565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I/O</a:t>
            </a:r>
            <a:endParaRPr/>
          </a:p>
        </p:txBody>
      </p:sp>
      <p:sp>
        <p:nvSpPr>
          <p:cNvPr id="310" name="Google Shape;310;p32"/>
          <p:cNvSpPr/>
          <p:nvPr/>
        </p:nvSpPr>
        <p:spPr>
          <a:xfrm>
            <a:off x="3426925" y="1143825"/>
            <a:ext cx="725700" cy="327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11" name="Google Shape;311;p32"/>
          <p:cNvSpPr/>
          <p:nvPr/>
        </p:nvSpPr>
        <p:spPr>
          <a:xfrm>
            <a:off x="6126950" y="342250"/>
            <a:ext cx="2404200" cy="27249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a:t>
            </a:r>
            <a:r>
              <a:rPr b="1" lang="en"/>
              <a:t>ynchronization</a:t>
            </a:r>
            <a:r>
              <a:rPr i="1" lang="en"/>
              <a:t> - </a:t>
            </a:r>
            <a:r>
              <a:rPr i="1" lang="en">
                <a:solidFill>
                  <a:schemeClr val="dk1"/>
                </a:solidFill>
              </a:rPr>
              <a:t>coordination of </a:t>
            </a:r>
            <a:r>
              <a:rPr i="1" lang="en"/>
              <a:t>multiple processors when operate on shared memory.</a:t>
            </a:r>
            <a:endParaRPr i="1"/>
          </a:p>
        </p:txBody>
      </p:sp>
      <p:sp>
        <p:nvSpPr>
          <p:cNvPr id="312" name="Google Shape;312;p32"/>
          <p:cNvSpPr/>
          <p:nvPr/>
        </p:nvSpPr>
        <p:spPr>
          <a:xfrm>
            <a:off x="3435663" y="2076350"/>
            <a:ext cx="725700" cy="327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13" name="Google Shape;313;p32"/>
          <p:cNvSpPr/>
          <p:nvPr/>
        </p:nvSpPr>
        <p:spPr>
          <a:xfrm>
            <a:off x="6272750" y="3249300"/>
            <a:ext cx="2112600" cy="107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a:solidFill>
                  <a:schemeClr val="dk1"/>
                </a:solidFill>
              </a:rPr>
              <a:t>administration cost for N processors same as for single machine.</a:t>
            </a:r>
            <a:endParaRPr i="1">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Message Passing</a:t>
            </a:r>
            <a:r>
              <a:rPr lang="en"/>
              <a:t> Multiprocessor</a:t>
            </a:r>
            <a:endParaRPr/>
          </a:p>
        </p:txBody>
      </p:sp>
      <p:sp>
        <p:nvSpPr>
          <p:cNvPr id="319" name="Google Shape;319;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0" name="Google Shape;320;p33"/>
          <p:cNvSpPr/>
          <p:nvPr/>
        </p:nvSpPr>
        <p:spPr>
          <a:xfrm>
            <a:off x="311700" y="1143825"/>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processor 1</a:t>
            </a:r>
            <a:endParaRPr/>
          </a:p>
        </p:txBody>
      </p:sp>
      <p:sp>
        <p:nvSpPr>
          <p:cNvPr id="321" name="Google Shape;321;p33"/>
          <p:cNvSpPr/>
          <p:nvPr/>
        </p:nvSpPr>
        <p:spPr>
          <a:xfrm>
            <a:off x="1987350" y="1143825"/>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processor 2</a:t>
            </a:r>
            <a:endParaRPr/>
          </a:p>
        </p:txBody>
      </p:sp>
      <p:sp>
        <p:nvSpPr>
          <p:cNvPr id="322" name="Google Shape;322;p33"/>
          <p:cNvSpPr/>
          <p:nvPr/>
        </p:nvSpPr>
        <p:spPr>
          <a:xfrm>
            <a:off x="4376975" y="1143825"/>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processor N</a:t>
            </a:r>
            <a:endParaRPr/>
          </a:p>
        </p:txBody>
      </p:sp>
      <p:sp>
        <p:nvSpPr>
          <p:cNvPr id="323" name="Google Shape;323;p33"/>
          <p:cNvSpPr/>
          <p:nvPr/>
        </p:nvSpPr>
        <p:spPr>
          <a:xfrm>
            <a:off x="311700" y="207635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cache 1</a:t>
            </a:r>
            <a:endParaRPr/>
          </a:p>
        </p:txBody>
      </p:sp>
      <p:sp>
        <p:nvSpPr>
          <p:cNvPr id="324" name="Google Shape;324;p33"/>
          <p:cNvSpPr/>
          <p:nvPr/>
        </p:nvSpPr>
        <p:spPr>
          <a:xfrm>
            <a:off x="1987350" y="207635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cache 2</a:t>
            </a:r>
            <a:endParaRPr/>
          </a:p>
        </p:txBody>
      </p:sp>
      <p:sp>
        <p:nvSpPr>
          <p:cNvPr id="325" name="Google Shape;325;p33"/>
          <p:cNvSpPr/>
          <p:nvPr/>
        </p:nvSpPr>
        <p:spPr>
          <a:xfrm>
            <a:off x="4376975" y="207635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cache N</a:t>
            </a:r>
            <a:endParaRPr/>
          </a:p>
        </p:txBody>
      </p:sp>
      <p:cxnSp>
        <p:nvCxnSpPr>
          <p:cNvPr id="326" name="Google Shape;326;p33"/>
          <p:cNvCxnSpPr>
            <a:stCxn id="320" idx="2"/>
            <a:endCxn id="323" idx="0"/>
          </p:cNvCxnSpPr>
          <p:nvPr/>
        </p:nvCxnSpPr>
        <p:spPr>
          <a:xfrm>
            <a:off x="928050" y="1471725"/>
            <a:ext cx="0" cy="604500"/>
          </a:xfrm>
          <a:prstGeom prst="straightConnector1">
            <a:avLst/>
          </a:prstGeom>
          <a:noFill/>
          <a:ln cap="flat" cmpd="sng" w="9525">
            <a:solidFill>
              <a:schemeClr val="dk2"/>
            </a:solidFill>
            <a:prstDash val="solid"/>
            <a:round/>
            <a:headEnd len="med" w="med" type="stealth"/>
            <a:tailEnd len="med" w="med" type="triangle"/>
          </a:ln>
        </p:spPr>
      </p:cxnSp>
      <p:cxnSp>
        <p:nvCxnSpPr>
          <p:cNvPr id="327" name="Google Shape;327;p33"/>
          <p:cNvCxnSpPr/>
          <p:nvPr/>
        </p:nvCxnSpPr>
        <p:spPr>
          <a:xfrm>
            <a:off x="2603700" y="1471725"/>
            <a:ext cx="0" cy="604500"/>
          </a:xfrm>
          <a:prstGeom prst="straightConnector1">
            <a:avLst/>
          </a:prstGeom>
          <a:noFill/>
          <a:ln cap="flat" cmpd="sng" w="9525">
            <a:solidFill>
              <a:schemeClr val="dk2"/>
            </a:solidFill>
            <a:prstDash val="solid"/>
            <a:round/>
            <a:headEnd len="med" w="med" type="stealth"/>
            <a:tailEnd len="med" w="med" type="triangle"/>
          </a:ln>
        </p:spPr>
      </p:cxnSp>
      <p:cxnSp>
        <p:nvCxnSpPr>
          <p:cNvPr id="328" name="Google Shape;328;p33"/>
          <p:cNvCxnSpPr/>
          <p:nvPr/>
        </p:nvCxnSpPr>
        <p:spPr>
          <a:xfrm>
            <a:off x="4993325" y="1471725"/>
            <a:ext cx="0" cy="604500"/>
          </a:xfrm>
          <a:prstGeom prst="straightConnector1">
            <a:avLst/>
          </a:prstGeom>
          <a:noFill/>
          <a:ln cap="flat" cmpd="sng" w="9525">
            <a:solidFill>
              <a:schemeClr val="dk2"/>
            </a:solidFill>
            <a:prstDash val="solid"/>
            <a:round/>
            <a:headEnd len="med" w="med" type="stealth"/>
            <a:tailEnd len="med" w="med" type="triangle"/>
          </a:ln>
        </p:spPr>
      </p:cxnSp>
      <p:sp>
        <p:nvSpPr>
          <p:cNvPr id="329" name="Google Shape;329;p33"/>
          <p:cNvSpPr/>
          <p:nvPr/>
        </p:nvSpPr>
        <p:spPr>
          <a:xfrm>
            <a:off x="311700" y="3609800"/>
            <a:ext cx="52980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interconnection network</a:t>
            </a:r>
            <a:endParaRPr/>
          </a:p>
        </p:txBody>
      </p:sp>
      <p:cxnSp>
        <p:nvCxnSpPr>
          <p:cNvPr id="330" name="Google Shape;330;p33"/>
          <p:cNvCxnSpPr>
            <a:stCxn id="323" idx="2"/>
          </p:cNvCxnSpPr>
          <p:nvPr/>
        </p:nvCxnSpPr>
        <p:spPr>
          <a:xfrm>
            <a:off x="928050" y="2404250"/>
            <a:ext cx="4500" cy="415200"/>
          </a:xfrm>
          <a:prstGeom prst="straightConnector1">
            <a:avLst/>
          </a:prstGeom>
          <a:noFill/>
          <a:ln cap="flat" cmpd="sng" w="9525">
            <a:solidFill>
              <a:schemeClr val="dk2"/>
            </a:solidFill>
            <a:prstDash val="solid"/>
            <a:round/>
            <a:headEnd len="med" w="med" type="stealth"/>
            <a:tailEnd len="med" w="med" type="triangle"/>
          </a:ln>
        </p:spPr>
      </p:cxnSp>
      <p:cxnSp>
        <p:nvCxnSpPr>
          <p:cNvPr id="331" name="Google Shape;331;p33"/>
          <p:cNvCxnSpPr/>
          <p:nvPr/>
        </p:nvCxnSpPr>
        <p:spPr>
          <a:xfrm>
            <a:off x="2601450" y="2404250"/>
            <a:ext cx="4500" cy="415200"/>
          </a:xfrm>
          <a:prstGeom prst="straightConnector1">
            <a:avLst/>
          </a:prstGeom>
          <a:noFill/>
          <a:ln cap="flat" cmpd="sng" w="9525">
            <a:solidFill>
              <a:schemeClr val="dk2"/>
            </a:solidFill>
            <a:prstDash val="solid"/>
            <a:round/>
            <a:headEnd len="med" w="med" type="stealth"/>
            <a:tailEnd len="med" w="med" type="triangle"/>
          </a:ln>
        </p:spPr>
      </p:cxnSp>
      <p:cxnSp>
        <p:nvCxnSpPr>
          <p:cNvPr id="332" name="Google Shape;332;p33"/>
          <p:cNvCxnSpPr/>
          <p:nvPr/>
        </p:nvCxnSpPr>
        <p:spPr>
          <a:xfrm>
            <a:off x="4991075" y="2404250"/>
            <a:ext cx="4500" cy="415200"/>
          </a:xfrm>
          <a:prstGeom prst="straightConnector1">
            <a:avLst/>
          </a:prstGeom>
          <a:noFill/>
          <a:ln cap="flat" cmpd="sng" w="9525">
            <a:solidFill>
              <a:schemeClr val="dk2"/>
            </a:solidFill>
            <a:prstDash val="solid"/>
            <a:round/>
            <a:headEnd len="med" w="med" type="stealth"/>
            <a:tailEnd len="med" w="med" type="triangle"/>
          </a:ln>
        </p:spPr>
      </p:cxnSp>
      <p:cxnSp>
        <p:nvCxnSpPr>
          <p:cNvPr id="333" name="Google Shape;333;p33"/>
          <p:cNvCxnSpPr/>
          <p:nvPr/>
        </p:nvCxnSpPr>
        <p:spPr>
          <a:xfrm>
            <a:off x="2601450" y="3169038"/>
            <a:ext cx="6600" cy="429900"/>
          </a:xfrm>
          <a:prstGeom prst="straightConnector1">
            <a:avLst/>
          </a:prstGeom>
          <a:noFill/>
          <a:ln cap="flat" cmpd="sng" w="9525">
            <a:solidFill>
              <a:schemeClr val="dk2"/>
            </a:solidFill>
            <a:prstDash val="solid"/>
            <a:round/>
            <a:headEnd len="med" w="med" type="stealth"/>
            <a:tailEnd len="med" w="med" type="triangle"/>
          </a:ln>
        </p:spPr>
      </p:cxnSp>
      <p:sp>
        <p:nvSpPr>
          <p:cNvPr id="334" name="Google Shape;334;p33"/>
          <p:cNvSpPr/>
          <p:nvPr/>
        </p:nvSpPr>
        <p:spPr>
          <a:xfrm>
            <a:off x="311700" y="283030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a:t>
            </a:r>
            <a:r>
              <a:rPr lang="en"/>
              <a:t>emory 1</a:t>
            </a:r>
            <a:endParaRPr/>
          </a:p>
        </p:txBody>
      </p:sp>
      <p:cxnSp>
        <p:nvCxnSpPr>
          <p:cNvPr id="335" name="Google Shape;335;p33"/>
          <p:cNvCxnSpPr/>
          <p:nvPr/>
        </p:nvCxnSpPr>
        <p:spPr>
          <a:xfrm>
            <a:off x="4991075" y="3161950"/>
            <a:ext cx="6600" cy="429900"/>
          </a:xfrm>
          <a:prstGeom prst="straightConnector1">
            <a:avLst/>
          </a:prstGeom>
          <a:noFill/>
          <a:ln cap="flat" cmpd="sng" w="9525">
            <a:solidFill>
              <a:schemeClr val="dk2"/>
            </a:solidFill>
            <a:prstDash val="solid"/>
            <a:round/>
            <a:headEnd len="med" w="med" type="stealth"/>
            <a:tailEnd len="med" w="med" type="triangle"/>
          </a:ln>
        </p:spPr>
      </p:cxnSp>
      <p:sp>
        <p:nvSpPr>
          <p:cNvPr id="336" name="Google Shape;336;p33"/>
          <p:cNvSpPr/>
          <p:nvPr/>
        </p:nvSpPr>
        <p:spPr>
          <a:xfrm>
            <a:off x="3426925" y="1143825"/>
            <a:ext cx="725700" cy="327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37" name="Google Shape;337;p33"/>
          <p:cNvSpPr/>
          <p:nvPr/>
        </p:nvSpPr>
        <p:spPr>
          <a:xfrm>
            <a:off x="6199900" y="411525"/>
            <a:ext cx="2404200" cy="2724900"/>
          </a:xfrm>
          <a:prstGeom prst="verticalScroll">
            <a:avLst>
              <a:gd fmla="val 125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m</a:t>
            </a:r>
            <a:r>
              <a:rPr b="1" lang="en"/>
              <a:t>essage passing</a:t>
            </a:r>
            <a:r>
              <a:rPr i="1" lang="en"/>
              <a:t> - </a:t>
            </a:r>
            <a:r>
              <a:rPr i="1" lang="en">
                <a:solidFill>
                  <a:schemeClr val="dk1"/>
                </a:solidFill>
              </a:rPr>
              <a:t>sending and receiving messages among processors from their private memories.</a:t>
            </a:r>
            <a:endParaRPr i="1"/>
          </a:p>
        </p:txBody>
      </p:sp>
      <p:sp>
        <p:nvSpPr>
          <p:cNvPr id="338" name="Google Shape;338;p33"/>
          <p:cNvSpPr/>
          <p:nvPr/>
        </p:nvSpPr>
        <p:spPr>
          <a:xfrm>
            <a:off x="3435663" y="2076350"/>
            <a:ext cx="725700" cy="327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39" name="Google Shape;339;p33"/>
          <p:cNvSpPr/>
          <p:nvPr/>
        </p:nvSpPr>
        <p:spPr>
          <a:xfrm>
            <a:off x="1987350" y="283030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memory 2</a:t>
            </a:r>
            <a:endParaRPr/>
          </a:p>
        </p:txBody>
      </p:sp>
      <p:sp>
        <p:nvSpPr>
          <p:cNvPr id="340" name="Google Shape;340;p33"/>
          <p:cNvSpPr/>
          <p:nvPr/>
        </p:nvSpPr>
        <p:spPr>
          <a:xfrm>
            <a:off x="4376975" y="2830300"/>
            <a:ext cx="1232700" cy="327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memory N</a:t>
            </a:r>
            <a:endParaRPr/>
          </a:p>
        </p:txBody>
      </p:sp>
      <p:cxnSp>
        <p:nvCxnSpPr>
          <p:cNvPr id="341" name="Google Shape;341;p33"/>
          <p:cNvCxnSpPr/>
          <p:nvPr/>
        </p:nvCxnSpPr>
        <p:spPr>
          <a:xfrm>
            <a:off x="923250" y="3158100"/>
            <a:ext cx="2100" cy="441000"/>
          </a:xfrm>
          <a:prstGeom prst="straightConnector1">
            <a:avLst/>
          </a:prstGeom>
          <a:noFill/>
          <a:ln cap="flat" cmpd="sng" w="9525">
            <a:solidFill>
              <a:schemeClr val="dk2"/>
            </a:solidFill>
            <a:prstDash val="solid"/>
            <a:round/>
            <a:headEnd len="med" w="med" type="stealth"/>
            <a:tailEnd len="med" w="med" type="triangle"/>
          </a:ln>
        </p:spPr>
      </p:cxnSp>
      <p:sp>
        <p:nvSpPr>
          <p:cNvPr id="342" name="Google Shape;342;p33"/>
          <p:cNvSpPr/>
          <p:nvPr/>
        </p:nvSpPr>
        <p:spPr>
          <a:xfrm>
            <a:off x="3435650" y="2830300"/>
            <a:ext cx="725700" cy="327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343" name="Google Shape;343;p33"/>
          <p:cNvSpPr/>
          <p:nvPr/>
        </p:nvSpPr>
        <p:spPr>
          <a:xfrm>
            <a:off x="6272750" y="3591850"/>
            <a:ext cx="2112600" cy="1071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dk1"/>
                </a:solidFill>
              </a:rPr>
              <a:t>High communication performance, but expensive.</a:t>
            </a:r>
            <a:endParaRPr i="1">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Clusters vs. Virtual Machines</a:t>
            </a:r>
            <a:endParaRPr/>
          </a:p>
        </p:txBody>
      </p:sp>
      <p:sp>
        <p:nvSpPr>
          <p:cNvPr id="349" name="Google Shape;34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solidFill>
                  <a:schemeClr val="dk1"/>
                </a:solidFill>
              </a:rPr>
              <a:t>Clusters - computers connected via standard network using switches and cables.</a:t>
            </a:r>
            <a:endParaRPr i="1">
              <a:solidFill>
                <a:schemeClr val="dk1"/>
              </a:solidFill>
            </a:endParaRPr>
          </a:p>
          <a:p>
            <a:pPr indent="0" lvl="0" marL="0" rtl="0" algn="l">
              <a:spcBef>
                <a:spcPts val="1200"/>
              </a:spcBef>
              <a:spcAft>
                <a:spcPts val="0"/>
              </a:spcAft>
              <a:buNone/>
            </a:pPr>
            <a:r>
              <a:t/>
            </a:r>
            <a:endParaRPr i="1">
              <a:solidFill>
                <a:schemeClr val="dk1"/>
              </a:solidFill>
            </a:endParaRPr>
          </a:p>
          <a:p>
            <a:pPr indent="0" lvl="0" marL="0" rtl="0" algn="l">
              <a:spcBef>
                <a:spcPts val="1200"/>
              </a:spcBef>
              <a:spcAft>
                <a:spcPts val="0"/>
              </a:spcAft>
              <a:buNone/>
            </a:pPr>
            <a:r>
              <a:t/>
            </a:r>
            <a:endParaRPr i="1">
              <a:solidFill>
                <a:schemeClr val="dk1"/>
              </a:solidFill>
            </a:endParaRPr>
          </a:p>
          <a:p>
            <a:pPr indent="0" lvl="0" marL="0" rtl="0" algn="l">
              <a:spcBef>
                <a:spcPts val="1200"/>
              </a:spcBef>
              <a:spcAft>
                <a:spcPts val="0"/>
              </a:spcAft>
              <a:buNone/>
            </a:pPr>
            <a:r>
              <a:rPr i="1" lang="en">
                <a:solidFill>
                  <a:schemeClr val="dk1"/>
                </a:solidFill>
              </a:rPr>
              <a:t>Virtual machines - operating systems run within other OS on a physical machine</a:t>
            </a:r>
            <a:endParaRPr i="1">
              <a:solidFill>
                <a:schemeClr val="dk1"/>
              </a:solidFill>
            </a:endParaRPr>
          </a:p>
          <a:p>
            <a:pPr indent="0" lvl="0" marL="0" rtl="0" algn="l">
              <a:spcBef>
                <a:spcPts val="1200"/>
              </a:spcBef>
              <a:spcAft>
                <a:spcPts val="1200"/>
              </a:spcAft>
              <a:buNone/>
            </a:pPr>
            <a:r>
              <a:t/>
            </a:r>
            <a:endParaRPr i="1">
              <a:solidFill>
                <a:schemeClr val="dk1"/>
              </a:solidFill>
            </a:endParaRPr>
          </a:p>
        </p:txBody>
      </p:sp>
      <p:sp>
        <p:nvSpPr>
          <p:cNvPr id="350" name="Google Shape;350;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34"/>
          <p:cNvSpPr/>
          <p:nvPr/>
        </p:nvSpPr>
        <p:spPr>
          <a:xfrm>
            <a:off x="4483725" y="1595500"/>
            <a:ext cx="4047900" cy="1060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i="1" lang="en" sz="1800">
                <a:solidFill>
                  <a:schemeClr val="dk1"/>
                </a:solidFill>
              </a:rPr>
              <a:t>administration as costly as  the size;</a:t>
            </a:r>
            <a:endParaRPr i="1" sz="1800">
              <a:solidFill>
                <a:schemeClr val="dk1"/>
              </a:solidFill>
            </a:endParaRPr>
          </a:p>
          <a:p>
            <a:pPr indent="0" lvl="0" marL="0" rtl="0" algn="ctr">
              <a:lnSpc>
                <a:spcPct val="100000"/>
              </a:lnSpc>
              <a:spcBef>
                <a:spcPts val="1200"/>
              </a:spcBef>
              <a:spcAft>
                <a:spcPts val="1200"/>
              </a:spcAft>
              <a:buClr>
                <a:schemeClr val="dk1"/>
              </a:buClr>
              <a:buSzPts val="1100"/>
              <a:buFont typeface="Arial"/>
              <a:buNone/>
            </a:pPr>
            <a:r>
              <a:rPr i="1" lang="en" sz="1800">
                <a:solidFill>
                  <a:schemeClr val="dk1"/>
                </a:solidFill>
              </a:rPr>
              <a:t>easy to increase/decrease the size;</a:t>
            </a:r>
            <a:endParaRPr i="1" sz="1800">
              <a:solidFill>
                <a:schemeClr val="dk1"/>
              </a:solidFill>
            </a:endParaRPr>
          </a:p>
        </p:txBody>
      </p:sp>
      <p:sp>
        <p:nvSpPr>
          <p:cNvPr id="352" name="Google Shape;352;p34"/>
          <p:cNvSpPr/>
          <p:nvPr/>
        </p:nvSpPr>
        <p:spPr>
          <a:xfrm>
            <a:off x="377000" y="3165025"/>
            <a:ext cx="3115500" cy="149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i="1" lang="en" sz="1800">
                <a:solidFill>
                  <a:schemeClr val="dk1"/>
                </a:solidFill>
              </a:rPr>
              <a:t>start/stop programs independently;</a:t>
            </a:r>
            <a:endParaRPr i="1" sz="1800">
              <a:solidFill>
                <a:schemeClr val="dk1"/>
              </a:solidFill>
            </a:endParaRPr>
          </a:p>
          <a:p>
            <a:pPr indent="0" lvl="0" marL="0" rtl="0" algn="ctr">
              <a:lnSpc>
                <a:spcPct val="100000"/>
              </a:lnSpc>
              <a:spcBef>
                <a:spcPts val="1200"/>
              </a:spcBef>
              <a:spcAft>
                <a:spcPts val="1200"/>
              </a:spcAft>
              <a:buNone/>
            </a:pPr>
            <a:r>
              <a:rPr i="1" lang="en" sz="1800">
                <a:solidFill>
                  <a:schemeClr val="dk1"/>
                </a:solidFill>
              </a:rPr>
              <a:t>m</a:t>
            </a:r>
            <a:r>
              <a:rPr i="1" lang="en" sz="1800">
                <a:solidFill>
                  <a:schemeClr val="dk1"/>
                </a:solidFill>
              </a:rPr>
              <a:t>igrate running program within computers;</a:t>
            </a:r>
            <a:endParaRPr i="1" sz="18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Instructions and Data</a:t>
            </a:r>
            <a:endParaRPr/>
          </a:p>
        </p:txBody>
      </p:sp>
      <p:sp>
        <p:nvSpPr>
          <p:cNvPr id="358" name="Google Shape;358;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59" name="Google Shape;359;p35"/>
          <p:cNvGrpSpPr/>
          <p:nvPr/>
        </p:nvGrpSpPr>
        <p:grpSpPr>
          <a:xfrm>
            <a:off x="311700" y="1017724"/>
            <a:ext cx="6238275" cy="3177801"/>
            <a:chOff x="1346475" y="1117549"/>
            <a:chExt cx="6238275" cy="3177801"/>
          </a:xfrm>
        </p:grpSpPr>
        <p:grpSp>
          <p:nvGrpSpPr>
            <p:cNvPr id="360" name="Google Shape;360;p35"/>
            <p:cNvGrpSpPr/>
            <p:nvPr/>
          </p:nvGrpSpPr>
          <p:grpSpPr>
            <a:xfrm>
              <a:off x="1562667" y="1117549"/>
              <a:ext cx="6018661" cy="2908389"/>
              <a:chOff x="1864850" y="1609025"/>
              <a:chExt cx="3298800" cy="787200"/>
            </a:xfrm>
          </p:grpSpPr>
          <p:sp>
            <p:nvSpPr>
              <p:cNvPr id="361" name="Google Shape;361;p35"/>
              <p:cNvSpPr/>
              <p:nvPr/>
            </p:nvSpPr>
            <p:spPr>
              <a:xfrm>
                <a:off x="1864850" y="16090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t>M</a:t>
                </a:r>
                <a:r>
                  <a:rPr lang="en" sz="6000"/>
                  <a:t>ISD</a:t>
                </a:r>
                <a:endParaRPr sz="6000"/>
              </a:p>
            </p:txBody>
          </p:sp>
          <p:sp>
            <p:nvSpPr>
              <p:cNvPr id="362" name="Google Shape;362;p35"/>
              <p:cNvSpPr/>
              <p:nvPr/>
            </p:nvSpPr>
            <p:spPr>
              <a:xfrm>
                <a:off x="3514250" y="16090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t>M</a:t>
                </a:r>
                <a:r>
                  <a:rPr lang="en" sz="6000"/>
                  <a:t>IMD</a:t>
                </a:r>
                <a:endParaRPr sz="6000"/>
              </a:p>
            </p:txBody>
          </p:sp>
          <p:sp>
            <p:nvSpPr>
              <p:cNvPr id="363" name="Google Shape;363;p35"/>
              <p:cNvSpPr/>
              <p:nvPr/>
            </p:nvSpPr>
            <p:spPr>
              <a:xfrm>
                <a:off x="1864850" y="20026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t>S</a:t>
                </a:r>
                <a:r>
                  <a:rPr lang="en" sz="6000"/>
                  <a:t>ISD</a:t>
                </a:r>
                <a:endParaRPr sz="6000"/>
              </a:p>
            </p:txBody>
          </p:sp>
          <p:sp>
            <p:nvSpPr>
              <p:cNvPr id="364" name="Google Shape;364;p35"/>
              <p:cNvSpPr/>
              <p:nvPr/>
            </p:nvSpPr>
            <p:spPr>
              <a:xfrm>
                <a:off x="3514250" y="20026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6000"/>
                  <a:t>S</a:t>
                </a:r>
                <a:r>
                  <a:rPr lang="en" sz="6000"/>
                  <a:t>IMD</a:t>
                </a:r>
                <a:endParaRPr sz="6000"/>
              </a:p>
            </p:txBody>
          </p:sp>
        </p:grpSp>
        <p:cxnSp>
          <p:nvCxnSpPr>
            <p:cNvPr id="365" name="Google Shape;365;p35"/>
            <p:cNvCxnSpPr/>
            <p:nvPr/>
          </p:nvCxnSpPr>
          <p:spPr>
            <a:xfrm rot="10800000">
              <a:off x="1568625" y="1124175"/>
              <a:ext cx="0" cy="2908500"/>
            </a:xfrm>
            <a:prstGeom prst="straightConnector1">
              <a:avLst/>
            </a:prstGeom>
            <a:noFill/>
            <a:ln cap="flat" cmpd="sng" w="9525">
              <a:solidFill>
                <a:schemeClr val="dk1"/>
              </a:solidFill>
              <a:prstDash val="solid"/>
              <a:round/>
              <a:headEnd len="med" w="med" type="none"/>
              <a:tailEnd len="med" w="med" type="triangle"/>
            </a:ln>
          </p:spPr>
        </p:cxnSp>
        <p:sp>
          <p:nvSpPr>
            <p:cNvPr id="366" name="Google Shape;366;p35"/>
            <p:cNvSpPr/>
            <p:nvPr/>
          </p:nvSpPr>
          <p:spPr>
            <a:xfrm rot="-5400000">
              <a:off x="784275" y="3241625"/>
              <a:ext cx="1346400" cy="22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a:t>
              </a:r>
              <a:r>
                <a:rPr lang="en"/>
                <a:t>nstructions</a:t>
              </a:r>
              <a:endParaRPr/>
            </a:p>
          </p:txBody>
        </p:sp>
        <p:cxnSp>
          <p:nvCxnSpPr>
            <p:cNvPr id="367" name="Google Shape;367;p35"/>
            <p:cNvCxnSpPr/>
            <p:nvPr/>
          </p:nvCxnSpPr>
          <p:spPr>
            <a:xfrm>
              <a:off x="1559250" y="4025950"/>
              <a:ext cx="6025500" cy="6600"/>
            </a:xfrm>
            <a:prstGeom prst="straightConnector1">
              <a:avLst/>
            </a:prstGeom>
            <a:noFill/>
            <a:ln cap="flat" cmpd="sng" w="9525">
              <a:solidFill>
                <a:schemeClr val="dk1"/>
              </a:solidFill>
              <a:prstDash val="solid"/>
              <a:round/>
              <a:headEnd len="med" w="med" type="none"/>
              <a:tailEnd len="med" w="med" type="triangle"/>
            </a:ln>
          </p:spPr>
        </p:cxnSp>
        <p:sp>
          <p:nvSpPr>
            <p:cNvPr id="368" name="Google Shape;368;p35"/>
            <p:cNvSpPr/>
            <p:nvPr/>
          </p:nvSpPr>
          <p:spPr>
            <a:xfrm>
              <a:off x="1568625" y="4025950"/>
              <a:ext cx="675900" cy="2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data</a:t>
              </a:r>
              <a:endParaRPr/>
            </a:p>
          </p:txBody>
        </p:sp>
      </p:grpSp>
      <p:sp>
        <p:nvSpPr>
          <p:cNvPr id="369" name="Google Shape;369;p35"/>
          <p:cNvSpPr/>
          <p:nvPr/>
        </p:nvSpPr>
        <p:spPr>
          <a:xfrm>
            <a:off x="6739000" y="1017725"/>
            <a:ext cx="2093400" cy="29019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800"/>
              <a:t>S - SINGLE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 - MULTIPLE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 - INSTRUCTION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 - DATA</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Instructions and Data - </a:t>
            </a:r>
            <a:r>
              <a:rPr b="1" lang="en"/>
              <a:t>SISD</a:t>
            </a:r>
            <a:endParaRPr b="1"/>
          </a:p>
        </p:txBody>
      </p:sp>
      <p:sp>
        <p:nvSpPr>
          <p:cNvPr id="375" name="Google Shape;375;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76" name="Google Shape;376;p36"/>
          <p:cNvGrpSpPr/>
          <p:nvPr/>
        </p:nvGrpSpPr>
        <p:grpSpPr>
          <a:xfrm>
            <a:off x="316421" y="1017730"/>
            <a:ext cx="3271805" cy="1453216"/>
            <a:chOff x="1251408" y="1117549"/>
            <a:chExt cx="6333342" cy="3177819"/>
          </a:xfrm>
        </p:grpSpPr>
        <p:grpSp>
          <p:nvGrpSpPr>
            <p:cNvPr id="377" name="Google Shape;377;p36"/>
            <p:cNvGrpSpPr/>
            <p:nvPr/>
          </p:nvGrpSpPr>
          <p:grpSpPr>
            <a:xfrm>
              <a:off x="1562667" y="1117549"/>
              <a:ext cx="6018661" cy="2908389"/>
              <a:chOff x="1864850" y="1609025"/>
              <a:chExt cx="3298800" cy="787200"/>
            </a:xfrm>
          </p:grpSpPr>
          <p:sp>
            <p:nvSpPr>
              <p:cNvPr id="378" name="Google Shape;378;p36"/>
              <p:cNvSpPr/>
              <p:nvPr/>
            </p:nvSpPr>
            <p:spPr>
              <a:xfrm>
                <a:off x="1864850" y="16090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MISD</a:t>
                </a:r>
                <a:endParaRPr sz="3000"/>
              </a:p>
            </p:txBody>
          </p:sp>
          <p:sp>
            <p:nvSpPr>
              <p:cNvPr id="379" name="Google Shape;379;p36"/>
              <p:cNvSpPr/>
              <p:nvPr/>
            </p:nvSpPr>
            <p:spPr>
              <a:xfrm>
                <a:off x="3514250" y="16090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MIMD</a:t>
                </a:r>
                <a:endParaRPr sz="3000"/>
              </a:p>
            </p:txBody>
          </p:sp>
          <p:sp>
            <p:nvSpPr>
              <p:cNvPr id="380" name="Google Shape;380;p36"/>
              <p:cNvSpPr/>
              <p:nvPr/>
            </p:nvSpPr>
            <p:spPr>
              <a:xfrm>
                <a:off x="1864850" y="20026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0000"/>
                    </a:solidFill>
                  </a:rPr>
                  <a:t>SISD</a:t>
                </a:r>
                <a:endParaRPr b="1" sz="3000">
                  <a:solidFill>
                    <a:srgbClr val="FF0000"/>
                  </a:solidFill>
                </a:endParaRPr>
              </a:p>
            </p:txBody>
          </p:sp>
          <p:sp>
            <p:nvSpPr>
              <p:cNvPr id="381" name="Google Shape;381;p36"/>
              <p:cNvSpPr/>
              <p:nvPr/>
            </p:nvSpPr>
            <p:spPr>
              <a:xfrm>
                <a:off x="3514250" y="20026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SIMD</a:t>
                </a:r>
                <a:endParaRPr sz="3000"/>
              </a:p>
            </p:txBody>
          </p:sp>
        </p:grpSp>
        <p:cxnSp>
          <p:nvCxnSpPr>
            <p:cNvPr id="382" name="Google Shape;382;p36"/>
            <p:cNvCxnSpPr/>
            <p:nvPr/>
          </p:nvCxnSpPr>
          <p:spPr>
            <a:xfrm rot="10800000">
              <a:off x="1568625" y="1124175"/>
              <a:ext cx="0" cy="2908500"/>
            </a:xfrm>
            <a:prstGeom prst="straightConnector1">
              <a:avLst/>
            </a:prstGeom>
            <a:noFill/>
            <a:ln cap="flat" cmpd="sng" w="9525">
              <a:solidFill>
                <a:schemeClr val="dk1"/>
              </a:solidFill>
              <a:prstDash val="solid"/>
              <a:round/>
              <a:headEnd len="med" w="med" type="none"/>
              <a:tailEnd len="med" w="med" type="triangle"/>
            </a:ln>
          </p:spPr>
        </p:cxnSp>
        <p:sp>
          <p:nvSpPr>
            <p:cNvPr id="383" name="Google Shape;383;p36"/>
            <p:cNvSpPr/>
            <p:nvPr/>
          </p:nvSpPr>
          <p:spPr>
            <a:xfrm rot="-5400000">
              <a:off x="-38142" y="2419154"/>
              <a:ext cx="2896200" cy="31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instructions</a:t>
              </a:r>
              <a:endParaRPr/>
            </a:p>
          </p:txBody>
        </p:sp>
        <p:cxnSp>
          <p:nvCxnSpPr>
            <p:cNvPr id="384" name="Google Shape;384;p36"/>
            <p:cNvCxnSpPr/>
            <p:nvPr/>
          </p:nvCxnSpPr>
          <p:spPr>
            <a:xfrm>
              <a:off x="1559250" y="4025950"/>
              <a:ext cx="6025500" cy="6600"/>
            </a:xfrm>
            <a:prstGeom prst="straightConnector1">
              <a:avLst/>
            </a:prstGeom>
            <a:noFill/>
            <a:ln cap="flat" cmpd="sng" w="9525">
              <a:solidFill>
                <a:schemeClr val="dk1"/>
              </a:solidFill>
              <a:prstDash val="solid"/>
              <a:round/>
              <a:headEnd len="med" w="med" type="none"/>
              <a:tailEnd len="med" w="med" type="triangle"/>
            </a:ln>
          </p:spPr>
        </p:cxnSp>
        <p:sp>
          <p:nvSpPr>
            <p:cNvPr id="385" name="Google Shape;385;p36"/>
            <p:cNvSpPr/>
            <p:nvPr/>
          </p:nvSpPr>
          <p:spPr>
            <a:xfrm>
              <a:off x="1568668" y="4025968"/>
              <a:ext cx="3009300" cy="2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data</a:t>
              </a:r>
              <a:endParaRPr/>
            </a:p>
          </p:txBody>
        </p:sp>
      </p:grpSp>
      <p:sp>
        <p:nvSpPr>
          <p:cNvPr id="386" name="Google Shape;386;p36"/>
          <p:cNvSpPr/>
          <p:nvPr/>
        </p:nvSpPr>
        <p:spPr>
          <a:xfrm>
            <a:off x="311700" y="2571750"/>
            <a:ext cx="8475000" cy="1761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common personal computers with one instruction per one stream of data;</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l</a:t>
            </a:r>
            <a:r>
              <a:rPr lang="en" sz="1900"/>
              <a:t>imited performance by processor;</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o</a:t>
            </a:r>
            <a:r>
              <a:rPr lang="en" sz="1900"/>
              <a:t>ptimization using concurrency and pipeline;</a:t>
            </a:r>
            <a:endParaRPr sz="1900"/>
          </a:p>
          <a:p>
            <a:pPr indent="0" lvl="0" marL="0" rtl="0" algn="l">
              <a:spcBef>
                <a:spcPts val="0"/>
              </a:spcBef>
              <a:spcAft>
                <a:spcPts val="0"/>
              </a:spcAft>
              <a:buNone/>
            </a:pPr>
            <a:r>
              <a:t/>
            </a:r>
            <a:endParaRPr sz="1900"/>
          </a:p>
          <a:p>
            <a:pPr indent="0" lvl="0" marL="0" rtl="0" algn="l">
              <a:spcBef>
                <a:spcPts val="0"/>
              </a:spcBef>
              <a:spcAft>
                <a:spcPts val="0"/>
              </a:spcAft>
              <a:buNone/>
            </a:pPr>
            <a:r>
              <a:rPr lang="en" sz="1900"/>
              <a:t> </a:t>
            </a:r>
            <a:endParaRPr sz="19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Instructions and Data - </a:t>
            </a:r>
            <a:r>
              <a:rPr b="1" lang="en"/>
              <a:t>SIMD</a:t>
            </a:r>
            <a:endParaRPr b="1"/>
          </a:p>
        </p:txBody>
      </p:sp>
      <p:sp>
        <p:nvSpPr>
          <p:cNvPr id="392" name="Google Shape;392;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393" name="Google Shape;393;p37"/>
          <p:cNvGrpSpPr/>
          <p:nvPr/>
        </p:nvGrpSpPr>
        <p:grpSpPr>
          <a:xfrm>
            <a:off x="316421" y="1017730"/>
            <a:ext cx="3271805" cy="1453216"/>
            <a:chOff x="1251408" y="1117549"/>
            <a:chExt cx="6333342" cy="3177819"/>
          </a:xfrm>
        </p:grpSpPr>
        <p:grpSp>
          <p:nvGrpSpPr>
            <p:cNvPr id="394" name="Google Shape;394;p37"/>
            <p:cNvGrpSpPr/>
            <p:nvPr/>
          </p:nvGrpSpPr>
          <p:grpSpPr>
            <a:xfrm>
              <a:off x="1562667" y="1117549"/>
              <a:ext cx="6018661" cy="2908389"/>
              <a:chOff x="1864850" y="1609025"/>
              <a:chExt cx="3298800" cy="787200"/>
            </a:xfrm>
          </p:grpSpPr>
          <p:sp>
            <p:nvSpPr>
              <p:cNvPr id="395" name="Google Shape;395;p37"/>
              <p:cNvSpPr/>
              <p:nvPr/>
            </p:nvSpPr>
            <p:spPr>
              <a:xfrm>
                <a:off x="1864850" y="16090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MISD</a:t>
                </a:r>
                <a:endParaRPr sz="3000"/>
              </a:p>
            </p:txBody>
          </p:sp>
          <p:sp>
            <p:nvSpPr>
              <p:cNvPr id="396" name="Google Shape;396;p37"/>
              <p:cNvSpPr/>
              <p:nvPr/>
            </p:nvSpPr>
            <p:spPr>
              <a:xfrm>
                <a:off x="3514250" y="16090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MIMD</a:t>
                </a:r>
                <a:endParaRPr sz="3000"/>
              </a:p>
            </p:txBody>
          </p:sp>
          <p:sp>
            <p:nvSpPr>
              <p:cNvPr id="397" name="Google Shape;397;p37"/>
              <p:cNvSpPr/>
              <p:nvPr/>
            </p:nvSpPr>
            <p:spPr>
              <a:xfrm>
                <a:off x="1864850" y="20026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SISD</a:t>
                </a:r>
                <a:endParaRPr sz="3000">
                  <a:solidFill>
                    <a:schemeClr val="dk1"/>
                  </a:solidFill>
                </a:endParaRPr>
              </a:p>
            </p:txBody>
          </p:sp>
          <p:sp>
            <p:nvSpPr>
              <p:cNvPr id="398" name="Google Shape;398;p37"/>
              <p:cNvSpPr/>
              <p:nvPr/>
            </p:nvSpPr>
            <p:spPr>
              <a:xfrm>
                <a:off x="3514250" y="20026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0000"/>
                    </a:solidFill>
                  </a:rPr>
                  <a:t>SIMD</a:t>
                </a:r>
                <a:endParaRPr b="1" sz="3000">
                  <a:solidFill>
                    <a:srgbClr val="FF0000"/>
                  </a:solidFill>
                </a:endParaRPr>
              </a:p>
            </p:txBody>
          </p:sp>
        </p:grpSp>
        <p:cxnSp>
          <p:nvCxnSpPr>
            <p:cNvPr id="399" name="Google Shape;399;p37"/>
            <p:cNvCxnSpPr/>
            <p:nvPr/>
          </p:nvCxnSpPr>
          <p:spPr>
            <a:xfrm rot="10800000">
              <a:off x="1568625" y="1124175"/>
              <a:ext cx="0" cy="2908500"/>
            </a:xfrm>
            <a:prstGeom prst="straightConnector1">
              <a:avLst/>
            </a:prstGeom>
            <a:noFill/>
            <a:ln cap="flat" cmpd="sng" w="9525">
              <a:solidFill>
                <a:schemeClr val="dk1"/>
              </a:solidFill>
              <a:prstDash val="solid"/>
              <a:round/>
              <a:headEnd len="med" w="med" type="none"/>
              <a:tailEnd len="med" w="med" type="triangle"/>
            </a:ln>
          </p:spPr>
        </p:cxnSp>
        <p:sp>
          <p:nvSpPr>
            <p:cNvPr id="400" name="Google Shape;400;p37"/>
            <p:cNvSpPr/>
            <p:nvPr/>
          </p:nvSpPr>
          <p:spPr>
            <a:xfrm rot="-5400000">
              <a:off x="-38142" y="2419154"/>
              <a:ext cx="2896200" cy="31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instructions</a:t>
              </a:r>
              <a:endParaRPr/>
            </a:p>
          </p:txBody>
        </p:sp>
        <p:cxnSp>
          <p:nvCxnSpPr>
            <p:cNvPr id="401" name="Google Shape;401;p37"/>
            <p:cNvCxnSpPr/>
            <p:nvPr/>
          </p:nvCxnSpPr>
          <p:spPr>
            <a:xfrm>
              <a:off x="1559250" y="4025950"/>
              <a:ext cx="6025500" cy="6600"/>
            </a:xfrm>
            <a:prstGeom prst="straightConnector1">
              <a:avLst/>
            </a:prstGeom>
            <a:noFill/>
            <a:ln cap="flat" cmpd="sng" w="9525">
              <a:solidFill>
                <a:schemeClr val="dk1"/>
              </a:solidFill>
              <a:prstDash val="solid"/>
              <a:round/>
              <a:headEnd len="med" w="med" type="none"/>
              <a:tailEnd len="med" w="med" type="triangle"/>
            </a:ln>
          </p:spPr>
        </p:cxnSp>
        <p:sp>
          <p:nvSpPr>
            <p:cNvPr id="402" name="Google Shape;402;p37"/>
            <p:cNvSpPr/>
            <p:nvPr/>
          </p:nvSpPr>
          <p:spPr>
            <a:xfrm>
              <a:off x="1568668" y="4025968"/>
              <a:ext cx="3009300" cy="2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data</a:t>
              </a:r>
              <a:endParaRPr/>
            </a:p>
          </p:txBody>
        </p:sp>
      </p:grpSp>
      <p:sp>
        <p:nvSpPr>
          <p:cNvPr id="403" name="Google Shape;403;p37"/>
          <p:cNvSpPr/>
          <p:nvPr/>
        </p:nvSpPr>
        <p:spPr>
          <a:xfrm>
            <a:off x="311700" y="2571750"/>
            <a:ext cx="8160900" cy="1761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the same instruction (portion of the program) run on multiple data;</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m</a:t>
            </a:r>
            <a:r>
              <a:rPr lang="en" sz="1900"/>
              <a:t>ultiple </a:t>
            </a:r>
            <a:r>
              <a:rPr lang="en" sz="1900"/>
              <a:t>d</a:t>
            </a:r>
            <a:r>
              <a:rPr lang="en" sz="1900"/>
              <a:t>ata</a:t>
            </a:r>
            <a:r>
              <a:rPr lang="en" sz="1900"/>
              <a:t> must be identically structured (arrays);</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each instruction execution unit has its unique address register;</a:t>
            </a:r>
            <a:endParaRPr sz="19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Instructions and Data - </a:t>
            </a:r>
            <a:r>
              <a:rPr b="1" lang="en"/>
              <a:t>M</a:t>
            </a:r>
            <a:r>
              <a:rPr b="1" lang="en"/>
              <a:t>IMD</a:t>
            </a:r>
            <a:endParaRPr b="1"/>
          </a:p>
        </p:txBody>
      </p:sp>
      <p:sp>
        <p:nvSpPr>
          <p:cNvPr id="409" name="Google Shape;409;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grpSp>
        <p:nvGrpSpPr>
          <p:cNvPr id="410" name="Google Shape;410;p38"/>
          <p:cNvGrpSpPr/>
          <p:nvPr/>
        </p:nvGrpSpPr>
        <p:grpSpPr>
          <a:xfrm>
            <a:off x="316421" y="1017730"/>
            <a:ext cx="3271805" cy="1453216"/>
            <a:chOff x="1251408" y="1117549"/>
            <a:chExt cx="6333342" cy="3177819"/>
          </a:xfrm>
        </p:grpSpPr>
        <p:grpSp>
          <p:nvGrpSpPr>
            <p:cNvPr id="411" name="Google Shape;411;p38"/>
            <p:cNvGrpSpPr/>
            <p:nvPr/>
          </p:nvGrpSpPr>
          <p:grpSpPr>
            <a:xfrm>
              <a:off x="1562667" y="1117549"/>
              <a:ext cx="6018661" cy="2908389"/>
              <a:chOff x="1864850" y="1609025"/>
              <a:chExt cx="3298800" cy="787200"/>
            </a:xfrm>
          </p:grpSpPr>
          <p:sp>
            <p:nvSpPr>
              <p:cNvPr id="412" name="Google Shape;412;p38"/>
              <p:cNvSpPr/>
              <p:nvPr/>
            </p:nvSpPr>
            <p:spPr>
              <a:xfrm>
                <a:off x="1864850" y="16090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MISD</a:t>
                </a:r>
                <a:endParaRPr sz="3000">
                  <a:solidFill>
                    <a:schemeClr val="dk1"/>
                  </a:solidFill>
                </a:endParaRPr>
              </a:p>
            </p:txBody>
          </p:sp>
          <p:sp>
            <p:nvSpPr>
              <p:cNvPr id="413" name="Google Shape;413;p38"/>
              <p:cNvSpPr/>
              <p:nvPr/>
            </p:nvSpPr>
            <p:spPr>
              <a:xfrm>
                <a:off x="3514250" y="16090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0000"/>
                    </a:solidFill>
                  </a:rPr>
                  <a:t>MIMD</a:t>
                </a:r>
                <a:endParaRPr b="1" sz="3000">
                  <a:solidFill>
                    <a:srgbClr val="FF0000"/>
                  </a:solidFill>
                </a:endParaRPr>
              </a:p>
            </p:txBody>
          </p:sp>
          <p:sp>
            <p:nvSpPr>
              <p:cNvPr id="414" name="Google Shape;414;p38"/>
              <p:cNvSpPr/>
              <p:nvPr/>
            </p:nvSpPr>
            <p:spPr>
              <a:xfrm>
                <a:off x="1864850" y="20026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SISD</a:t>
                </a:r>
                <a:endParaRPr sz="3000">
                  <a:solidFill>
                    <a:schemeClr val="dk1"/>
                  </a:solidFill>
                </a:endParaRPr>
              </a:p>
            </p:txBody>
          </p:sp>
          <p:sp>
            <p:nvSpPr>
              <p:cNvPr id="415" name="Google Shape;415;p38"/>
              <p:cNvSpPr/>
              <p:nvPr/>
            </p:nvSpPr>
            <p:spPr>
              <a:xfrm>
                <a:off x="3514250" y="2002625"/>
                <a:ext cx="1649400" cy="393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SIMD</a:t>
                </a:r>
                <a:endParaRPr sz="3000">
                  <a:solidFill>
                    <a:schemeClr val="dk1"/>
                  </a:solidFill>
                </a:endParaRPr>
              </a:p>
            </p:txBody>
          </p:sp>
        </p:grpSp>
        <p:cxnSp>
          <p:nvCxnSpPr>
            <p:cNvPr id="416" name="Google Shape;416;p38"/>
            <p:cNvCxnSpPr/>
            <p:nvPr/>
          </p:nvCxnSpPr>
          <p:spPr>
            <a:xfrm rot="10800000">
              <a:off x="1568625" y="1124175"/>
              <a:ext cx="0" cy="2908500"/>
            </a:xfrm>
            <a:prstGeom prst="straightConnector1">
              <a:avLst/>
            </a:prstGeom>
            <a:noFill/>
            <a:ln cap="flat" cmpd="sng" w="9525">
              <a:solidFill>
                <a:schemeClr val="dk1"/>
              </a:solidFill>
              <a:prstDash val="solid"/>
              <a:round/>
              <a:headEnd len="med" w="med" type="none"/>
              <a:tailEnd len="med" w="med" type="triangle"/>
            </a:ln>
          </p:spPr>
        </p:cxnSp>
        <p:sp>
          <p:nvSpPr>
            <p:cNvPr id="417" name="Google Shape;417;p38"/>
            <p:cNvSpPr/>
            <p:nvPr/>
          </p:nvSpPr>
          <p:spPr>
            <a:xfrm rot="-5400000">
              <a:off x="-38142" y="2419154"/>
              <a:ext cx="2896200" cy="31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instructions</a:t>
              </a:r>
              <a:endParaRPr/>
            </a:p>
          </p:txBody>
        </p:sp>
        <p:cxnSp>
          <p:nvCxnSpPr>
            <p:cNvPr id="418" name="Google Shape;418;p38"/>
            <p:cNvCxnSpPr/>
            <p:nvPr/>
          </p:nvCxnSpPr>
          <p:spPr>
            <a:xfrm>
              <a:off x="1559250" y="4025950"/>
              <a:ext cx="6025500" cy="6600"/>
            </a:xfrm>
            <a:prstGeom prst="straightConnector1">
              <a:avLst/>
            </a:prstGeom>
            <a:noFill/>
            <a:ln cap="flat" cmpd="sng" w="9525">
              <a:solidFill>
                <a:schemeClr val="dk1"/>
              </a:solidFill>
              <a:prstDash val="solid"/>
              <a:round/>
              <a:headEnd len="med" w="med" type="none"/>
              <a:tailEnd len="med" w="med" type="triangle"/>
            </a:ln>
          </p:spPr>
        </p:cxnSp>
        <p:sp>
          <p:nvSpPr>
            <p:cNvPr id="419" name="Google Shape;419;p38"/>
            <p:cNvSpPr/>
            <p:nvPr/>
          </p:nvSpPr>
          <p:spPr>
            <a:xfrm>
              <a:off x="1568668" y="4025968"/>
              <a:ext cx="3009300" cy="269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data</a:t>
              </a:r>
              <a:endParaRPr/>
            </a:p>
          </p:txBody>
        </p:sp>
      </p:grpSp>
      <p:sp>
        <p:nvSpPr>
          <p:cNvPr id="420" name="Google Shape;420;p38"/>
          <p:cNvSpPr/>
          <p:nvPr/>
        </p:nvSpPr>
        <p:spPr>
          <a:xfrm>
            <a:off x="311700" y="2571750"/>
            <a:ext cx="8160900" cy="17610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s</a:t>
            </a:r>
            <a:r>
              <a:rPr lang="en" sz="1900"/>
              <a:t>eparate instructions run on different processors;</a:t>
            </a:r>
            <a:endParaRPr sz="1900"/>
          </a:p>
          <a:p>
            <a:pPr indent="0" lvl="0" marL="457200" rtl="0" algn="l">
              <a:spcBef>
                <a:spcPts val="0"/>
              </a:spcBef>
              <a:spcAft>
                <a:spcPts val="0"/>
              </a:spcAft>
              <a:buNone/>
            </a:pPr>
            <a:r>
              <a:t/>
            </a:r>
            <a:endParaRPr sz="1900"/>
          </a:p>
          <a:p>
            <a:pPr indent="-349250" lvl="0" marL="457200" rtl="0" algn="l">
              <a:spcBef>
                <a:spcPts val="0"/>
              </a:spcBef>
              <a:spcAft>
                <a:spcPts val="0"/>
              </a:spcAft>
              <a:buSzPts val="1900"/>
              <a:buChar char="-"/>
            </a:pPr>
            <a:r>
              <a:rPr lang="en" sz="1900"/>
              <a:t>d</a:t>
            </a:r>
            <a:r>
              <a:rPr lang="en" sz="1900"/>
              <a:t>ifferent processors work on different parts of a program;</a:t>
            </a:r>
            <a:endParaRPr sz="1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(example with laundry)</a:t>
            </a:r>
            <a:endParaRPr/>
          </a:p>
        </p:txBody>
      </p:sp>
      <p:sp>
        <p:nvSpPr>
          <p:cNvPr id="426" name="Google Shape;426;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69570" lvl="0" marL="457200" rtl="0" algn="l">
              <a:spcBef>
                <a:spcPts val="0"/>
              </a:spcBef>
              <a:spcAft>
                <a:spcPts val="0"/>
              </a:spcAft>
              <a:buClr>
                <a:schemeClr val="dk1"/>
              </a:buClr>
              <a:buSzPct val="100000"/>
              <a:buAutoNum type="arabicPeriod"/>
            </a:pPr>
            <a:r>
              <a:rPr lang="en" sz="2400">
                <a:solidFill>
                  <a:schemeClr val="dk1"/>
                </a:solidFill>
              </a:rPr>
              <a:t>Put dirty clothes to the laundry</a:t>
            </a:r>
            <a:endParaRPr sz="2400">
              <a:solidFill>
                <a:schemeClr val="dk1"/>
              </a:solidFill>
            </a:endParaRPr>
          </a:p>
          <a:p>
            <a:pPr indent="0" lvl="0" marL="457200" rtl="0" algn="l">
              <a:spcBef>
                <a:spcPts val="1200"/>
              </a:spcBef>
              <a:spcAft>
                <a:spcPts val="0"/>
              </a:spcAft>
              <a:buNone/>
            </a:pPr>
            <a:r>
              <a:t/>
            </a:r>
            <a:endParaRPr sz="2400">
              <a:solidFill>
                <a:schemeClr val="dk1"/>
              </a:solidFill>
            </a:endParaRPr>
          </a:p>
          <a:p>
            <a:pPr indent="-369570" lvl="0" marL="457200" rtl="0" algn="l">
              <a:spcBef>
                <a:spcPts val="1200"/>
              </a:spcBef>
              <a:spcAft>
                <a:spcPts val="0"/>
              </a:spcAft>
              <a:buClr>
                <a:schemeClr val="dk1"/>
              </a:buClr>
              <a:buSzPct val="100000"/>
              <a:buAutoNum type="arabicPeriod"/>
            </a:pPr>
            <a:r>
              <a:rPr lang="en" sz="2400">
                <a:solidFill>
                  <a:schemeClr val="dk1"/>
                </a:solidFill>
              </a:rPr>
              <a:t>Put washed cl</a:t>
            </a:r>
            <a:r>
              <a:rPr lang="en" sz="2400">
                <a:solidFill>
                  <a:schemeClr val="dk1"/>
                </a:solidFill>
              </a:rPr>
              <a:t>othes to the dryer</a:t>
            </a:r>
            <a:endParaRPr sz="2400">
              <a:solidFill>
                <a:schemeClr val="dk1"/>
              </a:solidFill>
            </a:endParaRPr>
          </a:p>
          <a:p>
            <a:pPr indent="0" lvl="0" marL="457200" rtl="0" algn="l">
              <a:spcBef>
                <a:spcPts val="1200"/>
              </a:spcBef>
              <a:spcAft>
                <a:spcPts val="0"/>
              </a:spcAft>
              <a:buNone/>
            </a:pPr>
            <a:r>
              <a:t/>
            </a:r>
            <a:endParaRPr sz="2400">
              <a:solidFill>
                <a:schemeClr val="dk1"/>
              </a:solidFill>
            </a:endParaRPr>
          </a:p>
          <a:p>
            <a:pPr indent="-369570" lvl="0" marL="457200" rtl="0" algn="l">
              <a:spcBef>
                <a:spcPts val="1200"/>
              </a:spcBef>
              <a:spcAft>
                <a:spcPts val="0"/>
              </a:spcAft>
              <a:buClr>
                <a:schemeClr val="dk1"/>
              </a:buClr>
              <a:buSzPct val="100000"/>
              <a:buAutoNum type="arabicPeriod"/>
            </a:pPr>
            <a:r>
              <a:rPr lang="en" sz="2400">
                <a:solidFill>
                  <a:schemeClr val="dk1"/>
                </a:solidFill>
              </a:rPr>
              <a:t>Fold dried clothes</a:t>
            </a:r>
            <a:endParaRPr sz="2400">
              <a:solidFill>
                <a:schemeClr val="dk1"/>
              </a:solidFill>
            </a:endParaRPr>
          </a:p>
          <a:p>
            <a:pPr indent="0" lvl="0" marL="457200" rtl="0" algn="l">
              <a:spcBef>
                <a:spcPts val="1200"/>
              </a:spcBef>
              <a:spcAft>
                <a:spcPts val="0"/>
              </a:spcAft>
              <a:buNone/>
            </a:pPr>
            <a:r>
              <a:t/>
            </a:r>
            <a:endParaRPr sz="2400">
              <a:solidFill>
                <a:schemeClr val="dk1"/>
              </a:solidFill>
            </a:endParaRPr>
          </a:p>
          <a:p>
            <a:pPr indent="-369570" lvl="0" marL="457200" rtl="0" algn="l">
              <a:spcBef>
                <a:spcPts val="1200"/>
              </a:spcBef>
              <a:spcAft>
                <a:spcPts val="0"/>
              </a:spcAft>
              <a:buClr>
                <a:schemeClr val="dk1"/>
              </a:buClr>
              <a:buSzPct val="100000"/>
              <a:buAutoNum type="arabicPeriod"/>
            </a:pPr>
            <a:r>
              <a:rPr lang="en" sz="2400">
                <a:solidFill>
                  <a:schemeClr val="dk1"/>
                </a:solidFill>
              </a:rPr>
              <a:t>Put clothes away</a:t>
            </a:r>
            <a:endParaRPr sz="2400">
              <a:solidFill>
                <a:schemeClr val="dk1"/>
              </a:solidFill>
            </a:endParaRPr>
          </a:p>
        </p:txBody>
      </p:sp>
      <p:sp>
        <p:nvSpPr>
          <p:cNvPr id="427" name="Google Shape;427;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39"/>
          <p:cNvPicPr preferRelativeResize="0"/>
          <p:nvPr/>
        </p:nvPicPr>
        <p:blipFill>
          <a:blip r:embed="rId3">
            <a:alphaModFix/>
          </a:blip>
          <a:stretch>
            <a:fillRect/>
          </a:stretch>
        </p:blipFill>
        <p:spPr>
          <a:xfrm>
            <a:off x="5143475" y="907813"/>
            <a:ext cx="1053626" cy="1053626"/>
          </a:xfrm>
          <a:prstGeom prst="rect">
            <a:avLst/>
          </a:prstGeom>
          <a:noFill/>
          <a:ln>
            <a:noFill/>
          </a:ln>
        </p:spPr>
      </p:pic>
      <p:pic>
        <p:nvPicPr>
          <p:cNvPr id="429" name="Google Shape;429;p39"/>
          <p:cNvPicPr preferRelativeResize="0"/>
          <p:nvPr/>
        </p:nvPicPr>
        <p:blipFill>
          <a:blip r:embed="rId4">
            <a:alphaModFix/>
          </a:blip>
          <a:stretch>
            <a:fillRect/>
          </a:stretch>
        </p:blipFill>
        <p:spPr>
          <a:xfrm>
            <a:off x="5205025" y="1783325"/>
            <a:ext cx="927601" cy="927626"/>
          </a:xfrm>
          <a:prstGeom prst="rect">
            <a:avLst/>
          </a:prstGeom>
          <a:noFill/>
          <a:ln>
            <a:noFill/>
          </a:ln>
        </p:spPr>
      </p:pic>
      <p:pic>
        <p:nvPicPr>
          <p:cNvPr id="430" name="Google Shape;430;p39"/>
          <p:cNvPicPr preferRelativeResize="0"/>
          <p:nvPr/>
        </p:nvPicPr>
        <p:blipFill>
          <a:blip r:embed="rId5">
            <a:alphaModFix/>
          </a:blip>
          <a:stretch>
            <a:fillRect/>
          </a:stretch>
        </p:blipFill>
        <p:spPr>
          <a:xfrm>
            <a:off x="5247525" y="2787150"/>
            <a:ext cx="842600" cy="842600"/>
          </a:xfrm>
          <a:prstGeom prst="rect">
            <a:avLst/>
          </a:prstGeom>
          <a:noFill/>
          <a:ln>
            <a:noFill/>
          </a:ln>
        </p:spPr>
      </p:pic>
      <p:pic>
        <p:nvPicPr>
          <p:cNvPr id="431" name="Google Shape;431;p39"/>
          <p:cNvPicPr preferRelativeResize="0"/>
          <p:nvPr/>
        </p:nvPicPr>
        <p:blipFill>
          <a:blip r:embed="rId6">
            <a:alphaModFix/>
          </a:blip>
          <a:stretch>
            <a:fillRect/>
          </a:stretch>
        </p:blipFill>
        <p:spPr>
          <a:xfrm>
            <a:off x="5231400" y="3691100"/>
            <a:ext cx="877775" cy="8777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(example with laundry)</a:t>
            </a:r>
            <a:endParaRPr/>
          </a:p>
        </p:txBody>
      </p:sp>
      <p:sp>
        <p:nvSpPr>
          <p:cNvPr id="437" name="Google Shape;437;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38" name="Google Shape;438;p40"/>
          <p:cNvPicPr preferRelativeResize="0"/>
          <p:nvPr/>
        </p:nvPicPr>
        <p:blipFill rotWithShape="1">
          <a:blip r:embed="rId3">
            <a:alphaModFix/>
          </a:blip>
          <a:srcRect b="0" l="9480" r="-9480" t="0"/>
          <a:stretch/>
        </p:blipFill>
        <p:spPr>
          <a:xfrm>
            <a:off x="0" y="982562"/>
            <a:ext cx="927601" cy="927601"/>
          </a:xfrm>
          <a:prstGeom prst="rect">
            <a:avLst/>
          </a:prstGeom>
          <a:noFill/>
          <a:ln>
            <a:noFill/>
          </a:ln>
        </p:spPr>
      </p:pic>
      <p:pic>
        <p:nvPicPr>
          <p:cNvPr id="439" name="Google Shape;439;p40"/>
          <p:cNvPicPr preferRelativeResize="0"/>
          <p:nvPr/>
        </p:nvPicPr>
        <p:blipFill>
          <a:blip r:embed="rId4">
            <a:alphaModFix/>
          </a:blip>
          <a:stretch>
            <a:fillRect/>
          </a:stretch>
        </p:blipFill>
        <p:spPr>
          <a:xfrm>
            <a:off x="608175" y="1025050"/>
            <a:ext cx="842601" cy="842621"/>
          </a:xfrm>
          <a:prstGeom prst="rect">
            <a:avLst/>
          </a:prstGeom>
          <a:noFill/>
          <a:ln>
            <a:noFill/>
          </a:ln>
        </p:spPr>
      </p:pic>
      <p:pic>
        <p:nvPicPr>
          <p:cNvPr id="440" name="Google Shape;440;p40"/>
          <p:cNvPicPr preferRelativeResize="0"/>
          <p:nvPr/>
        </p:nvPicPr>
        <p:blipFill>
          <a:blip r:embed="rId5">
            <a:alphaModFix/>
          </a:blip>
          <a:stretch>
            <a:fillRect/>
          </a:stretch>
        </p:blipFill>
        <p:spPr>
          <a:xfrm>
            <a:off x="1266101" y="1067574"/>
            <a:ext cx="800124" cy="800100"/>
          </a:xfrm>
          <a:prstGeom prst="rect">
            <a:avLst/>
          </a:prstGeom>
          <a:noFill/>
          <a:ln>
            <a:noFill/>
          </a:ln>
        </p:spPr>
      </p:pic>
      <p:pic>
        <p:nvPicPr>
          <p:cNvPr id="441" name="Google Shape;441;p40"/>
          <p:cNvPicPr preferRelativeResize="0"/>
          <p:nvPr/>
        </p:nvPicPr>
        <p:blipFill>
          <a:blip r:embed="rId6">
            <a:alphaModFix/>
          </a:blip>
          <a:stretch>
            <a:fillRect/>
          </a:stretch>
        </p:blipFill>
        <p:spPr>
          <a:xfrm>
            <a:off x="2066225" y="1046300"/>
            <a:ext cx="800125" cy="800125"/>
          </a:xfrm>
          <a:prstGeom prst="rect">
            <a:avLst/>
          </a:prstGeom>
          <a:noFill/>
          <a:ln>
            <a:noFill/>
          </a:ln>
        </p:spPr>
      </p:pic>
      <p:pic>
        <p:nvPicPr>
          <p:cNvPr id="442" name="Google Shape;442;p40"/>
          <p:cNvPicPr preferRelativeResize="0"/>
          <p:nvPr/>
        </p:nvPicPr>
        <p:blipFill rotWithShape="1">
          <a:blip r:embed="rId3">
            <a:alphaModFix/>
          </a:blip>
          <a:srcRect b="0" l="9480" r="-9480" t="0"/>
          <a:stretch/>
        </p:blipFill>
        <p:spPr>
          <a:xfrm>
            <a:off x="2866350" y="1067587"/>
            <a:ext cx="927601" cy="927601"/>
          </a:xfrm>
          <a:prstGeom prst="rect">
            <a:avLst/>
          </a:prstGeom>
          <a:noFill/>
          <a:ln>
            <a:noFill/>
          </a:ln>
        </p:spPr>
      </p:pic>
      <p:pic>
        <p:nvPicPr>
          <p:cNvPr id="443" name="Google Shape;443;p40"/>
          <p:cNvPicPr preferRelativeResize="0"/>
          <p:nvPr/>
        </p:nvPicPr>
        <p:blipFill>
          <a:blip r:embed="rId4">
            <a:alphaModFix/>
          </a:blip>
          <a:stretch>
            <a:fillRect/>
          </a:stretch>
        </p:blipFill>
        <p:spPr>
          <a:xfrm>
            <a:off x="3474525" y="1110075"/>
            <a:ext cx="842601" cy="842621"/>
          </a:xfrm>
          <a:prstGeom prst="rect">
            <a:avLst/>
          </a:prstGeom>
          <a:noFill/>
          <a:ln>
            <a:noFill/>
          </a:ln>
        </p:spPr>
      </p:pic>
      <p:pic>
        <p:nvPicPr>
          <p:cNvPr id="444" name="Google Shape;444;p40"/>
          <p:cNvPicPr preferRelativeResize="0"/>
          <p:nvPr/>
        </p:nvPicPr>
        <p:blipFill>
          <a:blip r:embed="rId5">
            <a:alphaModFix/>
          </a:blip>
          <a:stretch>
            <a:fillRect/>
          </a:stretch>
        </p:blipFill>
        <p:spPr>
          <a:xfrm>
            <a:off x="4132451" y="1152599"/>
            <a:ext cx="800124" cy="800100"/>
          </a:xfrm>
          <a:prstGeom prst="rect">
            <a:avLst/>
          </a:prstGeom>
          <a:noFill/>
          <a:ln>
            <a:noFill/>
          </a:ln>
        </p:spPr>
      </p:pic>
      <p:pic>
        <p:nvPicPr>
          <p:cNvPr id="445" name="Google Shape;445;p40"/>
          <p:cNvPicPr preferRelativeResize="0"/>
          <p:nvPr/>
        </p:nvPicPr>
        <p:blipFill>
          <a:blip r:embed="rId6">
            <a:alphaModFix/>
          </a:blip>
          <a:stretch>
            <a:fillRect/>
          </a:stretch>
        </p:blipFill>
        <p:spPr>
          <a:xfrm>
            <a:off x="4932575" y="1131325"/>
            <a:ext cx="800125" cy="800125"/>
          </a:xfrm>
          <a:prstGeom prst="rect">
            <a:avLst/>
          </a:prstGeom>
          <a:noFill/>
          <a:ln>
            <a:noFill/>
          </a:ln>
        </p:spPr>
      </p:pic>
      <p:cxnSp>
        <p:nvCxnSpPr>
          <p:cNvPr id="446" name="Google Shape;446;p40"/>
          <p:cNvCxnSpPr/>
          <p:nvPr/>
        </p:nvCxnSpPr>
        <p:spPr>
          <a:xfrm>
            <a:off x="2850175" y="1011125"/>
            <a:ext cx="7200" cy="1106400"/>
          </a:xfrm>
          <a:prstGeom prst="straightConnector1">
            <a:avLst/>
          </a:prstGeom>
          <a:noFill/>
          <a:ln cap="flat" cmpd="sng" w="9525">
            <a:solidFill>
              <a:srgbClr val="FF0000"/>
            </a:solidFill>
            <a:prstDash val="solid"/>
            <a:round/>
            <a:headEnd len="med" w="med" type="none"/>
            <a:tailEnd len="med" w="med" type="none"/>
          </a:ln>
        </p:spPr>
      </p:cxnSp>
      <p:cxnSp>
        <p:nvCxnSpPr>
          <p:cNvPr id="447" name="Google Shape;447;p40"/>
          <p:cNvCxnSpPr/>
          <p:nvPr/>
        </p:nvCxnSpPr>
        <p:spPr>
          <a:xfrm>
            <a:off x="5725425" y="978175"/>
            <a:ext cx="7200" cy="1106400"/>
          </a:xfrm>
          <a:prstGeom prst="straightConnector1">
            <a:avLst/>
          </a:prstGeom>
          <a:noFill/>
          <a:ln cap="flat" cmpd="sng" w="9525">
            <a:solidFill>
              <a:srgbClr val="FF0000"/>
            </a:solidFill>
            <a:prstDash val="solid"/>
            <a:round/>
            <a:headEnd len="med" w="med" type="none"/>
            <a:tailEnd len="med" w="med" type="none"/>
          </a:ln>
        </p:spPr>
      </p:cxnSp>
      <p:pic>
        <p:nvPicPr>
          <p:cNvPr id="448" name="Google Shape;448;p40"/>
          <p:cNvPicPr preferRelativeResize="0"/>
          <p:nvPr/>
        </p:nvPicPr>
        <p:blipFill rotWithShape="1">
          <a:blip r:embed="rId3">
            <a:alphaModFix/>
          </a:blip>
          <a:srcRect b="0" l="9480" r="-9480" t="0"/>
          <a:stretch/>
        </p:blipFill>
        <p:spPr>
          <a:xfrm>
            <a:off x="5725425" y="1067600"/>
            <a:ext cx="927601" cy="927601"/>
          </a:xfrm>
          <a:prstGeom prst="rect">
            <a:avLst/>
          </a:prstGeom>
          <a:noFill/>
          <a:ln>
            <a:noFill/>
          </a:ln>
        </p:spPr>
      </p:pic>
      <p:pic>
        <p:nvPicPr>
          <p:cNvPr id="449" name="Google Shape;449;p40"/>
          <p:cNvPicPr preferRelativeResize="0"/>
          <p:nvPr/>
        </p:nvPicPr>
        <p:blipFill>
          <a:blip r:embed="rId4">
            <a:alphaModFix/>
          </a:blip>
          <a:stretch>
            <a:fillRect/>
          </a:stretch>
        </p:blipFill>
        <p:spPr>
          <a:xfrm>
            <a:off x="6333600" y="1110087"/>
            <a:ext cx="842601" cy="842621"/>
          </a:xfrm>
          <a:prstGeom prst="rect">
            <a:avLst/>
          </a:prstGeom>
          <a:noFill/>
          <a:ln>
            <a:noFill/>
          </a:ln>
        </p:spPr>
      </p:pic>
      <p:pic>
        <p:nvPicPr>
          <p:cNvPr id="450" name="Google Shape;450;p40"/>
          <p:cNvPicPr preferRelativeResize="0"/>
          <p:nvPr/>
        </p:nvPicPr>
        <p:blipFill>
          <a:blip r:embed="rId5">
            <a:alphaModFix/>
          </a:blip>
          <a:stretch>
            <a:fillRect/>
          </a:stretch>
        </p:blipFill>
        <p:spPr>
          <a:xfrm>
            <a:off x="6991526" y="1152612"/>
            <a:ext cx="800124" cy="800100"/>
          </a:xfrm>
          <a:prstGeom prst="rect">
            <a:avLst/>
          </a:prstGeom>
          <a:noFill/>
          <a:ln>
            <a:noFill/>
          </a:ln>
        </p:spPr>
      </p:pic>
      <p:pic>
        <p:nvPicPr>
          <p:cNvPr id="451" name="Google Shape;451;p40"/>
          <p:cNvPicPr preferRelativeResize="0"/>
          <p:nvPr/>
        </p:nvPicPr>
        <p:blipFill>
          <a:blip r:embed="rId6">
            <a:alphaModFix/>
          </a:blip>
          <a:stretch>
            <a:fillRect/>
          </a:stretch>
        </p:blipFill>
        <p:spPr>
          <a:xfrm>
            <a:off x="7791650" y="1131338"/>
            <a:ext cx="800125" cy="800125"/>
          </a:xfrm>
          <a:prstGeom prst="rect">
            <a:avLst/>
          </a:prstGeom>
          <a:noFill/>
          <a:ln>
            <a:noFill/>
          </a:ln>
        </p:spPr>
      </p:pic>
      <p:cxnSp>
        <p:nvCxnSpPr>
          <p:cNvPr id="452" name="Google Shape;452;p40"/>
          <p:cNvCxnSpPr/>
          <p:nvPr/>
        </p:nvCxnSpPr>
        <p:spPr>
          <a:xfrm>
            <a:off x="8584500" y="978188"/>
            <a:ext cx="7200" cy="1106400"/>
          </a:xfrm>
          <a:prstGeom prst="straightConnector1">
            <a:avLst/>
          </a:prstGeom>
          <a:noFill/>
          <a:ln cap="flat" cmpd="sng" w="9525">
            <a:solidFill>
              <a:srgbClr val="FF0000"/>
            </a:solidFill>
            <a:prstDash val="solid"/>
            <a:round/>
            <a:headEnd len="med" w="med" type="none"/>
            <a:tailEnd len="med" w="med" type="none"/>
          </a:ln>
        </p:spPr>
      </p:cxnSp>
      <p:cxnSp>
        <p:nvCxnSpPr>
          <p:cNvPr id="453" name="Google Shape;453;p40"/>
          <p:cNvCxnSpPr/>
          <p:nvPr/>
        </p:nvCxnSpPr>
        <p:spPr>
          <a:xfrm flipH="1" rot="10800000">
            <a:off x="0" y="2329125"/>
            <a:ext cx="9156600" cy="8100"/>
          </a:xfrm>
          <a:prstGeom prst="straightConnector1">
            <a:avLst/>
          </a:prstGeom>
          <a:noFill/>
          <a:ln cap="flat" cmpd="sng" w="28575">
            <a:solidFill>
              <a:srgbClr val="222222"/>
            </a:solidFill>
            <a:prstDash val="solid"/>
            <a:round/>
            <a:headEnd len="med" w="med" type="none"/>
            <a:tailEnd len="med" w="med" type="triangle"/>
          </a:ln>
        </p:spPr>
      </p:cxnSp>
      <p:sp>
        <p:nvSpPr>
          <p:cNvPr id="454" name="Google Shape;454;p40"/>
          <p:cNvSpPr txBox="1"/>
          <p:nvPr/>
        </p:nvSpPr>
        <p:spPr>
          <a:xfrm>
            <a:off x="0" y="2329125"/>
            <a:ext cx="172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TIME</a:t>
            </a:r>
            <a:endParaRPr sz="18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(example with laundry)</a:t>
            </a:r>
            <a:endParaRPr/>
          </a:p>
        </p:txBody>
      </p:sp>
      <p:sp>
        <p:nvSpPr>
          <p:cNvPr id="460" name="Google Shape;460;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61" name="Google Shape;461;p41"/>
          <p:cNvPicPr preferRelativeResize="0"/>
          <p:nvPr/>
        </p:nvPicPr>
        <p:blipFill rotWithShape="1">
          <a:blip r:embed="rId3">
            <a:alphaModFix/>
          </a:blip>
          <a:srcRect b="0" l="9480" r="-9480" t="0"/>
          <a:stretch/>
        </p:blipFill>
        <p:spPr>
          <a:xfrm>
            <a:off x="-6300" y="1419437"/>
            <a:ext cx="927601" cy="927601"/>
          </a:xfrm>
          <a:prstGeom prst="rect">
            <a:avLst/>
          </a:prstGeom>
          <a:noFill/>
          <a:ln>
            <a:noFill/>
          </a:ln>
        </p:spPr>
      </p:pic>
      <p:pic>
        <p:nvPicPr>
          <p:cNvPr id="462" name="Google Shape;462;p41"/>
          <p:cNvPicPr preferRelativeResize="0"/>
          <p:nvPr/>
        </p:nvPicPr>
        <p:blipFill>
          <a:blip r:embed="rId4">
            <a:alphaModFix/>
          </a:blip>
          <a:stretch>
            <a:fillRect/>
          </a:stretch>
        </p:blipFill>
        <p:spPr>
          <a:xfrm>
            <a:off x="601875" y="1461925"/>
            <a:ext cx="842601" cy="842621"/>
          </a:xfrm>
          <a:prstGeom prst="rect">
            <a:avLst/>
          </a:prstGeom>
          <a:noFill/>
          <a:ln>
            <a:noFill/>
          </a:ln>
        </p:spPr>
      </p:pic>
      <p:pic>
        <p:nvPicPr>
          <p:cNvPr id="463" name="Google Shape;463;p41"/>
          <p:cNvPicPr preferRelativeResize="0"/>
          <p:nvPr/>
        </p:nvPicPr>
        <p:blipFill>
          <a:blip r:embed="rId5">
            <a:alphaModFix/>
          </a:blip>
          <a:stretch>
            <a:fillRect/>
          </a:stretch>
        </p:blipFill>
        <p:spPr>
          <a:xfrm>
            <a:off x="1259801" y="1504449"/>
            <a:ext cx="800124" cy="800100"/>
          </a:xfrm>
          <a:prstGeom prst="rect">
            <a:avLst/>
          </a:prstGeom>
          <a:noFill/>
          <a:ln>
            <a:noFill/>
          </a:ln>
        </p:spPr>
      </p:pic>
      <p:pic>
        <p:nvPicPr>
          <p:cNvPr id="464" name="Google Shape;464;p41"/>
          <p:cNvPicPr preferRelativeResize="0"/>
          <p:nvPr/>
        </p:nvPicPr>
        <p:blipFill>
          <a:blip r:embed="rId6">
            <a:alphaModFix/>
          </a:blip>
          <a:stretch>
            <a:fillRect/>
          </a:stretch>
        </p:blipFill>
        <p:spPr>
          <a:xfrm>
            <a:off x="2059925" y="1483175"/>
            <a:ext cx="800125" cy="800125"/>
          </a:xfrm>
          <a:prstGeom prst="rect">
            <a:avLst/>
          </a:prstGeom>
          <a:noFill/>
          <a:ln>
            <a:noFill/>
          </a:ln>
        </p:spPr>
      </p:pic>
      <p:pic>
        <p:nvPicPr>
          <p:cNvPr id="465" name="Google Shape;465;p41"/>
          <p:cNvPicPr preferRelativeResize="0"/>
          <p:nvPr/>
        </p:nvPicPr>
        <p:blipFill rotWithShape="1">
          <a:blip r:embed="rId3">
            <a:alphaModFix/>
          </a:blip>
          <a:srcRect b="0" l="9480" r="-9480" t="0"/>
          <a:stretch/>
        </p:blipFill>
        <p:spPr>
          <a:xfrm>
            <a:off x="665900" y="2304562"/>
            <a:ext cx="927601" cy="927601"/>
          </a:xfrm>
          <a:prstGeom prst="rect">
            <a:avLst/>
          </a:prstGeom>
          <a:noFill/>
          <a:ln>
            <a:noFill/>
          </a:ln>
        </p:spPr>
      </p:pic>
      <p:pic>
        <p:nvPicPr>
          <p:cNvPr id="466" name="Google Shape;466;p41"/>
          <p:cNvPicPr preferRelativeResize="0"/>
          <p:nvPr/>
        </p:nvPicPr>
        <p:blipFill>
          <a:blip r:embed="rId4">
            <a:alphaModFix/>
          </a:blip>
          <a:stretch>
            <a:fillRect/>
          </a:stretch>
        </p:blipFill>
        <p:spPr>
          <a:xfrm>
            <a:off x="1270413" y="2389550"/>
            <a:ext cx="842601" cy="842621"/>
          </a:xfrm>
          <a:prstGeom prst="rect">
            <a:avLst/>
          </a:prstGeom>
          <a:noFill/>
          <a:ln>
            <a:noFill/>
          </a:ln>
        </p:spPr>
      </p:pic>
      <p:pic>
        <p:nvPicPr>
          <p:cNvPr id="467" name="Google Shape;467;p41"/>
          <p:cNvPicPr preferRelativeResize="0"/>
          <p:nvPr/>
        </p:nvPicPr>
        <p:blipFill>
          <a:blip r:embed="rId5">
            <a:alphaModFix/>
          </a:blip>
          <a:stretch>
            <a:fillRect/>
          </a:stretch>
        </p:blipFill>
        <p:spPr>
          <a:xfrm>
            <a:off x="2059926" y="2410812"/>
            <a:ext cx="800124" cy="800100"/>
          </a:xfrm>
          <a:prstGeom prst="rect">
            <a:avLst/>
          </a:prstGeom>
          <a:noFill/>
          <a:ln>
            <a:noFill/>
          </a:ln>
        </p:spPr>
      </p:pic>
      <p:pic>
        <p:nvPicPr>
          <p:cNvPr id="468" name="Google Shape;468;p41"/>
          <p:cNvPicPr preferRelativeResize="0"/>
          <p:nvPr/>
        </p:nvPicPr>
        <p:blipFill>
          <a:blip r:embed="rId6">
            <a:alphaModFix/>
          </a:blip>
          <a:stretch>
            <a:fillRect/>
          </a:stretch>
        </p:blipFill>
        <p:spPr>
          <a:xfrm>
            <a:off x="2843875" y="2410800"/>
            <a:ext cx="800125" cy="800125"/>
          </a:xfrm>
          <a:prstGeom prst="rect">
            <a:avLst/>
          </a:prstGeom>
          <a:noFill/>
          <a:ln>
            <a:noFill/>
          </a:ln>
        </p:spPr>
      </p:pic>
      <p:cxnSp>
        <p:nvCxnSpPr>
          <p:cNvPr id="469" name="Google Shape;469;p41"/>
          <p:cNvCxnSpPr/>
          <p:nvPr/>
        </p:nvCxnSpPr>
        <p:spPr>
          <a:xfrm>
            <a:off x="2851050" y="1330038"/>
            <a:ext cx="7200" cy="1106400"/>
          </a:xfrm>
          <a:prstGeom prst="straightConnector1">
            <a:avLst/>
          </a:prstGeom>
          <a:noFill/>
          <a:ln cap="flat" cmpd="sng" w="9525">
            <a:solidFill>
              <a:srgbClr val="FF0000"/>
            </a:solidFill>
            <a:prstDash val="solid"/>
            <a:round/>
            <a:headEnd len="med" w="med" type="none"/>
            <a:tailEnd len="med" w="med" type="none"/>
          </a:ln>
        </p:spPr>
      </p:cxnSp>
      <p:cxnSp>
        <p:nvCxnSpPr>
          <p:cNvPr id="470" name="Google Shape;470;p41"/>
          <p:cNvCxnSpPr/>
          <p:nvPr/>
        </p:nvCxnSpPr>
        <p:spPr>
          <a:xfrm>
            <a:off x="3649375" y="2158625"/>
            <a:ext cx="7200" cy="1106400"/>
          </a:xfrm>
          <a:prstGeom prst="straightConnector1">
            <a:avLst/>
          </a:prstGeom>
          <a:noFill/>
          <a:ln cap="flat" cmpd="sng" w="9525">
            <a:solidFill>
              <a:srgbClr val="FF0000"/>
            </a:solidFill>
            <a:prstDash val="solid"/>
            <a:round/>
            <a:headEnd len="med" w="med" type="none"/>
            <a:tailEnd len="med" w="med" type="none"/>
          </a:ln>
        </p:spPr>
      </p:cxnSp>
      <p:pic>
        <p:nvPicPr>
          <p:cNvPr id="471" name="Google Shape;471;p41"/>
          <p:cNvPicPr preferRelativeResize="0"/>
          <p:nvPr/>
        </p:nvPicPr>
        <p:blipFill rotWithShape="1">
          <a:blip r:embed="rId3">
            <a:alphaModFix/>
          </a:blip>
          <a:srcRect b="0" l="9480" r="6549" t="0"/>
          <a:stretch/>
        </p:blipFill>
        <p:spPr>
          <a:xfrm>
            <a:off x="1302275" y="3210900"/>
            <a:ext cx="778900" cy="927599"/>
          </a:xfrm>
          <a:prstGeom prst="rect">
            <a:avLst/>
          </a:prstGeom>
          <a:noFill/>
          <a:ln>
            <a:noFill/>
          </a:ln>
        </p:spPr>
      </p:pic>
      <p:pic>
        <p:nvPicPr>
          <p:cNvPr id="472" name="Google Shape;472;p41"/>
          <p:cNvPicPr preferRelativeResize="0"/>
          <p:nvPr/>
        </p:nvPicPr>
        <p:blipFill rotWithShape="1">
          <a:blip r:embed="rId4">
            <a:alphaModFix/>
          </a:blip>
          <a:srcRect b="0" l="14677" r="11379" t="0"/>
          <a:stretch/>
        </p:blipFill>
        <p:spPr>
          <a:xfrm>
            <a:off x="2129750" y="3210888"/>
            <a:ext cx="623076" cy="842624"/>
          </a:xfrm>
          <a:prstGeom prst="rect">
            <a:avLst/>
          </a:prstGeom>
          <a:noFill/>
          <a:ln>
            <a:noFill/>
          </a:ln>
        </p:spPr>
      </p:pic>
      <p:pic>
        <p:nvPicPr>
          <p:cNvPr id="473" name="Google Shape;473;p41"/>
          <p:cNvPicPr preferRelativeResize="0"/>
          <p:nvPr/>
        </p:nvPicPr>
        <p:blipFill>
          <a:blip r:embed="rId5">
            <a:alphaModFix/>
          </a:blip>
          <a:stretch>
            <a:fillRect/>
          </a:stretch>
        </p:blipFill>
        <p:spPr>
          <a:xfrm>
            <a:off x="2843876" y="3232162"/>
            <a:ext cx="800124" cy="800100"/>
          </a:xfrm>
          <a:prstGeom prst="rect">
            <a:avLst/>
          </a:prstGeom>
          <a:noFill/>
          <a:ln>
            <a:noFill/>
          </a:ln>
        </p:spPr>
      </p:pic>
      <p:pic>
        <p:nvPicPr>
          <p:cNvPr id="474" name="Google Shape;474;p41"/>
          <p:cNvPicPr preferRelativeResize="0"/>
          <p:nvPr/>
        </p:nvPicPr>
        <p:blipFill>
          <a:blip r:embed="rId6">
            <a:alphaModFix/>
          </a:blip>
          <a:stretch>
            <a:fillRect/>
          </a:stretch>
        </p:blipFill>
        <p:spPr>
          <a:xfrm>
            <a:off x="3656575" y="3274625"/>
            <a:ext cx="800125" cy="800125"/>
          </a:xfrm>
          <a:prstGeom prst="rect">
            <a:avLst/>
          </a:prstGeom>
          <a:noFill/>
          <a:ln>
            <a:noFill/>
          </a:ln>
        </p:spPr>
      </p:pic>
      <p:cxnSp>
        <p:nvCxnSpPr>
          <p:cNvPr id="475" name="Google Shape;475;p41"/>
          <p:cNvCxnSpPr/>
          <p:nvPr/>
        </p:nvCxnSpPr>
        <p:spPr>
          <a:xfrm>
            <a:off x="4469275" y="3078988"/>
            <a:ext cx="7200" cy="1106400"/>
          </a:xfrm>
          <a:prstGeom prst="straightConnector1">
            <a:avLst/>
          </a:prstGeom>
          <a:noFill/>
          <a:ln cap="flat" cmpd="sng" w="9525">
            <a:solidFill>
              <a:srgbClr val="FF0000"/>
            </a:solidFill>
            <a:prstDash val="solid"/>
            <a:round/>
            <a:headEnd len="med" w="med" type="none"/>
            <a:tailEnd len="med" w="med" type="none"/>
          </a:ln>
        </p:spPr>
      </p:cxnSp>
      <p:cxnSp>
        <p:nvCxnSpPr>
          <p:cNvPr id="476" name="Google Shape;476;p41"/>
          <p:cNvCxnSpPr/>
          <p:nvPr/>
        </p:nvCxnSpPr>
        <p:spPr>
          <a:xfrm flipH="1" rot="10800000">
            <a:off x="-6300" y="1017725"/>
            <a:ext cx="9156600" cy="8100"/>
          </a:xfrm>
          <a:prstGeom prst="straightConnector1">
            <a:avLst/>
          </a:prstGeom>
          <a:noFill/>
          <a:ln cap="flat" cmpd="sng" w="28575">
            <a:solidFill>
              <a:srgbClr val="222222"/>
            </a:solidFill>
            <a:prstDash val="solid"/>
            <a:round/>
            <a:headEnd len="med" w="med" type="none"/>
            <a:tailEnd len="med" w="med" type="triangle"/>
          </a:ln>
        </p:spPr>
      </p:cxnSp>
      <p:sp>
        <p:nvSpPr>
          <p:cNvPr id="477" name="Google Shape;477;p41"/>
          <p:cNvSpPr txBox="1"/>
          <p:nvPr/>
        </p:nvSpPr>
        <p:spPr>
          <a:xfrm>
            <a:off x="0" y="936450"/>
            <a:ext cx="1728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TIME</a:t>
            </a:r>
            <a:endParaRPr sz="1800">
              <a:solidFill>
                <a:schemeClr val="dk1"/>
              </a:solidFill>
            </a:endParaRPr>
          </a:p>
        </p:txBody>
      </p:sp>
      <p:pic>
        <p:nvPicPr>
          <p:cNvPr id="478" name="Google Shape;478;p41"/>
          <p:cNvPicPr preferRelativeResize="0"/>
          <p:nvPr/>
        </p:nvPicPr>
        <p:blipFill rotWithShape="1">
          <a:blip r:embed="rId3">
            <a:alphaModFix/>
          </a:blip>
          <a:srcRect b="0" l="9480" r="6549" t="0"/>
          <a:stretch/>
        </p:blipFill>
        <p:spPr>
          <a:xfrm>
            <a:off x="2129750" y="4082325"/>
            <a:ext cx="778900" cy="927599"/>
          </a:xfrm>
          <a:prstGeom prst="rect">
            <a:avLst/>
          </a:prstGeom>
          <a:noFill/>
          <a:ln>
            <a:noFill/>
          </a:ln>
        </p:spPr>
      </p:pic>
      <p:pic>
        <p:nvPicPr>
          <p:cNvPr id="479" name="Google Shape;479;p41"/>
          <p:cNvPicPr preferRelativeResize="0"/>
          <p:nvPr/>
        </p:nvPicPr>
        <p:blipFill rotWithShape="1">
          <a:blip r:embed="rId4">
            <a:alphaModFix/>
          </a:blip>
          <a:srcRect b="0" l="14677" r="11379" t="0"/>
          <a:stretch/>
        </p:blipFill>
        <p:spPr>
          <a:xfrm>
            <a:off x="2957225" y="4082313"/>
            <a:ext cx="623076" cy="842624"/>
          </a:xfrm>
          <a:prstGeom prst="rect">
            <a:avLst/>
          </a:prstGeom>
          <a:noFill/>
          <a:ln>
            <a:noFill/>
          </a:ln>
        </p:spPr>
      </p:pic>
      <p:pic>
        <p:nvPicPr>
          <p:cNvPr id="480" name="Google Shape;480;p41"/>
          <p:cNvPicPr preferRelativeResize="0"/>
          <p:nvPr/>
        </p:nvPicPr>
        <p:blipFill>
          <a:blip r:embed="rId5">
            <a:alphaModFix/>
          </a:blip>
          <a:stretch>
            <a:fillRect/>
          </a:stretch>
        </p:blipFill>
        <p:spPr>
          <a:xfrm>
            <a:off x="3671351" y="4103587"/>
            <a:ext cx="800124" cy="800100"/>
          </a:xfrm>
          <a:prstGeom prst="rect">
            <a:avLst/>
          </a:prstGeom>
          <a:noFill/>
          <a:ln>
            <a:noFill/>
          </a:ln>
        </p:spPr>
      </p:pic>
      <p:pic>
        <p:nvPicPr>
          <p:cNvPr id="481" name="Google Shape;481;p41"/>
          <p:cNvPicPr preferRelativeResize="0"/>
          <p:nvPr/>
        </p:nvPicPr>
        <p:blipFill>
          <a:blip r:embed="rId6">
            <a:alphaModFix/>
          </a:blip>
          <a:stretch>
            <a:fillRect/>
          </a:stretch>
        </p:blipFill>
        <p:spPr>
          <a:xfrm>
            <a:off x="4484050" y="4146050"/>
            <a:ext cx="800125" cy="800125"/>
          </a:xfrm>
          <a:prstGeom prst="rect">
            <a:avLst/>
          </a:prstGeom>
          <a:noFill/>
          <a:ln>
            <a:noFill/>
          </a:ln>
        </p:spPr>
      </p:pic>
      <p:cxnSp>
        <p:nvCxnSpPr>
          <p:cNvPr id="482" name="Google Shape;482;p41"/>
          <p:cNvCxnSpPr/>
          <p:nvPr/>
        </p:nvCxnSpPr>
        <p:spPr>
          <a:xfrm>
            <a:off x="5296750" y="3950413"/>
            <a:ext cx="7200" cy="1106400"/>
          </a:xfrm>
          <a:prstGeom prst="straightConnector1">
            <a:avLst/>
          </a:prstGeom>
          <a:noFill/>
          <a:ln cap="flat" cmpd="sng" w="9525">
            <a:solidFill>
              <a:srgbClr val="FF0000"/>
            </a:solidFill>
            <a:prstDash val="solid"/>
            <a:round/>
            <a:headEnd len="med" w="med" type="none"/>
            <a:tailEnd len="med" w="med" type="none"/>
          </a:ln>
        </p:spPr>
      </p:cxnSp>
      <p:sp>
        <p:nvSpPr>
          <p:cNvPr id="483" name="Google Shape;483;p41"/>
          <p:cNvSpPr/>
          <p:nvPr/>
        </p:nvSpPr>
        <p:spPr>
          <a:xfrm>
            <a:off x="6187925" y="1330050"/>
            <a:ext cx="2644200" cy="31137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2400"/>
              <a:t>w</a:t>
            </a:r>
            <a:r>
              <a:rPr lang="en" sz="2400"/>
              <a:t>ork = 4 x </a:t>
            </a:r>
            <a:r>
              <a:rPr lang="en" sz="2400">
                <a:solidFill>
                  <a:srgbClr val="FF0000"/>
                </a:solidFill>
              </a:rPr>
              <a:t>4;</a:t>
            </a:r>
            <a:endParaRPr sz="2400">
              <a:solidFill>
                <a:srgbClr val="FF0000"/>
              </a:solidFill>
            </a:endParaRPr>
          </a:p>
          <a:p>
            <a:pPr indent="0" lvl="0" marL="0" rtl="0" algn="l">
              <a:spcBef>
                <a:spcPts val="0"/>
              </a:spcBef>
              <a:spcAft>
                <a:spcPts val="0"/>
              </a:spcAft>
              <a:buNone/>
            </a:pPr>
            <a:r>
              <a:rPr lang="en" sz="2400">
                <a:solidFill>
                  <a:schemeClr val="dk1"/>
                </a:solidFill>
              </a:rPr>
              <a:t>CPL = 4 + (</a:t>
            </a:r>
            <a:r>
              <a:rPr lang="en" sz="2400">
                <a:solidFill>
                  <a:srgbClr val="FF0000"/>
                </a:solidFill>
              </a:rPr>
              <a:t>4 - 1</a:t>
            </a:r>
            <a:r>
              <a:rPr lang="en" sz="2400">
                <a:solidFill>
                  <a:schemeClr val="dk1"/>
                </a:solidFill>
              </a:rPr>
              <a:t>);</a:t>
            </a:r>
            <a:endParaRPr sz="2400">
              <a:solidFill>
                <a:schemeClr val="dk1"/>
              </a:solidFill>
            </a:endParaRPr>
          </a:p>
          <a:p>
            <a:pPr indent="0" lvl="0" marL="0" rtl="0" algn="l">
              <a:spcBef>
                <a:spcPts val="0"/>
              </a:spcBef>
              <a:spcAft>
                <a:spcPts val="0"/>
              </a:spcAft>
              <a:buNone/>
            </a:pPr>
            <a:r>
              <a:rPr lang="en" sz="2400">
                <a:solidFill>
                  <a:schemeClr val="dk1"/>
                </a:solidFill>
              </a:rPr>
              <a:t>Parallelism =  </a:t>
            </a:r>
            <a:r>
              <a:rPr lang="en" sz="2200">
                <a:solidFill>
                  <a:schemeClr val="dk1"/>
                </a:solidFill>
              </a:rPr>
              <a:t>(4x</a:t>
            </a:r>
            <a:r>
              <a:rPr lang="en" sz="2200">
                <a:solidFill>
                  <a:srgbClr val="FF0000"/>
                </a:solidFill>
              </a:rPr>
              <a:t>4</a:t>
            </a:r>
            <a:r>
              <a:rPr lang="en" sz="2200">
                <a:solidFill>
                  <a:schemeClr val="dk1"/>
                </a:solidFill>
              </a:rPr>
              <a:t>)/(4+</a:t>
            </a:r>
            <a:r>
              <a:rPr lang="en" sz="2200">
                <a:solidFill>
                  <a:srgbClr val="FF0000"/>
                </a:solidFill>
              </a:rPr>
              <a:t>4-1) </a:t>
            </a:r>
            <a:r>
              <a:rPr lang="en" sz="2200">
                <a:solidFill>
                  <a:schemeClr val="dk1"/>
                </a:solidFill>
              </a:rPr>
              <a:t>≈ </a:t>
            </a:r>
            <a:r>
              <a:rPr lang="en" sz="2200">
                <a:solidFill>
                  <a:srgbClr val="FF0000"/>
                </a:solidFill>
              </a:rPr>
              <a:t>2.3;</a:t>
            </a:r>
            <a:endParaRPr sz="2200">
              <a:solidFill>
                <a:srgbClr val="FF0000"/>
              </a:solidFill>
            </a:endParaRPr>
          </a:p>
          <a:p>
            <a:pPr indent="0" lvl="0" marL="0" rtl="0" algn="l">
              <a:spcBef>
                <a:spcPts val="0"/>
              </a:spcBef>
              <a:spcAft>
                <a:spcPts val="0"/>
              </a:spcAft>
              <a:buNone/>
            </a:pPr>
            <a:r>
              <a:rPr lang="en" sz="2400">
                <a:solidFill>
                  <a:schemeClr val="dk1"/>
                </a:solidFill>
              </a:rPr>
              <a:t>w</a:t>
            </a:r>
            <a:r>
              <a:rPr lang="en" sz="2400">
                <a:solidFill>
                  <a:schemeClr val="dk1"/>
                </a:solidFill>
              </a:rPr>
              <a:t>ork = N x P;</a:t>
            </a:r>
            <a:endParaRPr sz="2400">
              <a:solidFill>
                <a:schemeClr val="dk1"/>
              </a:solidFill>
            </a:endParaRPr>
          </a:p>
          <a:p>
            <a:pPr indent="0" lvl="0" marL="0" rtl="0" algn="l">
              <a:spcBef>
                <a:spcPts val="0"/>
              </a:spcBef>
              <a:spcAft>
                <a:spcPts val="0"/>
              </a:spcAft>
              <a:buNone/>
            </a:pPr>
            <a:r>
              <a:rPr lang="en" sz="2400">
                <a:solidFill>
                  <a:schemeClr val="dk1"/>
                </a:solidFill>
              </a:rPr>
              <a:t>CPL = N + (P - 1);</a:t>
            </a:r>
            <a:endParaRPr sz="2400">
              <a:solidFill>
                <a:schemeClr val="dk1"/>
              </a:solidFill>
            </a:endParaRPr>
          </a:p>
          <a:p>
            <a:pPr indent="0" lvl="0" marL="0" rtl="0" algn="l">
              <a:spcBef>
                <a:spcPts val="0"/>
              </a:spcBef>
              <a:spcAft>
                <a:spcPts val="0"/>
              </a:spcAft>
              <a:buNone/>
            </a:pPr>
            <a:r>
              <a:rPr lang="en" sz="2400">
                <a:solidFill>
                  <a:schemeClr val="dk1"/>
                </a:solidFill>
              </a:rPr>
              <a:t>Parallelism = </a:t>
            </a:r>
            <a:endParaRPr sz="2400">
              <a:solidFill>
                <a:schemeClr val="dk1"/>
              </a:solidFill>
            </a:endParaRPr>
          </a:p>
          <a:p>
            <a:pPr indent="0" lvl="0" marL="0" rtl="0" algn="l">
              <a:spcBef>
                <a:spcPts val="0"/>
              </a:spcBef>
              <a:spcAft>
                <a:spcPts val="0"/>
              </a:spcAft>
              <a:buNone/>
            </a:pPr>
            <a:r>
              <a:rPr lang="en" sz="2400">
                <a:solidFill>
                  <a:schemeClr val="dk1"/>
                </a:solidFill>
              </a:rPr>
              <a:t>(N*P) / (N + P - 1)</a:t>
            </a:r>
            <a:endParaRPr sz="2400">
              <a:solidFill>
                <a:schemeClr val="dk1"/>
              </a:solidFill>
            </a:endParaRPr>
          </a:p>
        </p:txBody>
      </p:sp>
      <p:sp>
        <p:nvSpPr>
          <p:cNvPr id="484" name="Google Shape;484;p41"/>
          <p:cNvSpPr/>
          <p:nvPr/>
        </p:nvSpPr>
        <p:spPr>
          <a:xfrm>
            <a:off x="-6300" y="1237750"/>
            <a:ext cx="2948100" cy="266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t>     </a:t>
            </a:r>
            <a:r>
              <a:rPr b="1" lang="en"/>
              <a:t>1		2	   3		4</a:t>
            </a:r>
            <a:endParaRPr b="1"/>
          </a:p>
        </p:txBody>
      </p:sp>
      <p:sp>
        <p:nvSpPr>
          <p:cNvPr id="485" name="Google Shape;485;p41"/>
          <p:cNvSpPr/>
          <p:nvPr/>
        </p:nvSpPr>
        <p:spPr>
          <a:xfrm>
            <a:off x="2851050" y="1596900"/>
            <a:ext cx="778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stage </a:t>
            </a:r>
            <a:r>
              <a:rPr lang="en">
                <a:solidFill>
                  <a:srgbClr val="FF0000"/>
                </a:solidFill>
              </a:rPr>
              <a:t>1</a:t>
            </a:r>
            <a:endParaRPr>
              <a:solidFill>
                <a:srgbClr val="FF0000"/>
              </a:solidFill>
            </a:endParaRPr>
          </a:p>
        </p:txBody>
      </p:sp>
      <p:sp>
        <p:nvSpPr>
          <p:cNvPr id="486" name="Google Shape;486;p41"/>
          <p:cNvSpPr/>
          <p:nvPr/>
        </p:nvSpPr>
        <p:spPr>
          <a:xfrm>
            <a:off x="3661950" y="2398500"/>
            <a:ext cx="8001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s</a:t>
            </a:r>
            <a:r>
              <a:rPr lang="en">
                <a:solidFill>
                  <a:srgbClr val="FF0000"/>
                </a:solidFill>
              </a:rPr>
              <a:t>tage 2</a:t>
            </a:r>
            <a:endParaRPr>
              <a:solidFill>
                <a:srgbClr val="FF0000"/>
              </a:solidFill>
            </a:endParaRPr>
          </a:p>
        </p:txBody>
      </p:sp>
      <p:sp>
        <p:nvSpPr>
          <p:cNvPr id="487" name="Google Shape;487;p41"/>
          <p:cNvSpPr/>
          <p:nvPr/>
        </p:nvSpPr>
        <p:spPr>
          <a:xfrm>
            <a:off x="4469275" y="3353850"/>
            <a:ext cx="800100" cy="33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s</a:t>
            </a:r>
            <a:r>
              <a:rPr lang="en">
                <a:solidFill>
                  <a:srgbClr val="FF0000"/>
                </a:solidFill>
              </a:rPr>
              <a:t>tage </a:t>
            </a:r>
            <a:r>
              <a:rPr lang="en">
                <a:solidFill>
                  <a:srgbClr val="FF0000"/>
                </a:solidFill>
              </a:rPr>
              <a:t>3</a:t>
            </a:r>
            <a:endParaRPr>
              <a:solidFill>
                <a:srgbClr val="FF0000"/>
              </a:solidFill>
            </a:endParaRPr>
          </a:p>
        </p:txBody>
      </p:sp>
      <p:sp>
        <p:nvSpPr>
          <p:cNvPr id="488" name="Google Shape;488;p41"/>
          <p:cNvSpPr/>
          <p:nvPr/>
        </p:nvSpPr>
        <p:spPr>
          <a:xfrm>
            <a:off x="5296750" y="4269625"/>
            <a:ext cx="800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0000"/>
                </a:solidFill>
              </a:rPr>
              <a:t>s</a:t>
            </a:r>
            <a:r>
              <a:rPr lang="en">
                <a:solidFill>
                  <a:srgbClr val="FF0000"/>
                </a:solidFill>
              </a:rPr>
              <a:t>tage 4</a:t>
            </a:r>
            <a:endParaRPr>
              <a:solidFill>
                <a:srgbClr val="FF0000"/>
              </a:solidFill>
            </a:endParaRPr>
          </a:p>
        </p:txBody>
      </p:sp>
      <p:cxnSp>
        <p:nvCxnSpPr>
          <p:cNvPr id="489" name="Google Shape;489;p41"/>
          <p:cNvCxnSpPr/>
          <p:nvPr/>
        </p:nvCxnSpPr>
        <p:spPr>
          <a:xfrm>
            <a:off x="6187925" y="2918925"/>
            <a:ext cx="2644200" cy="0"/>
          </a:xfrm>
          <a:prstGeom prst="straightConnector1">
            <a:avLst/>
          </a:prstGeom>
          <a:noFill/>
          <a:ln cap="flat" cmpd="sng" w="9525">
            <a:solidFill>
              <a:schemeClr val="dk2"/>
            </a:solidFill>
            <a:prstDash val="solid"/>
            <a:round/>
            <a:headEnd len="med" w="med" type="none"/>
            <a:tailEnd len="med" w="med" type="none"/>
          </a:ln>
        </p:spPr>
      </p:cxnSp>
      <p:sp>
        <p:nvSpPr>
          <p:cNvPr id="490" name="Google Shape;490;p41"/>
          <p:cNvSpPr/>
          <p:nvPr/>
        </p:nvSpPr>
        <p:spPr>
          <a:xfrm>
            <a:off x="6187925" y="4443750"/>
            <a:ext cx="2644200" cy="7071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N - work in each stage;</a:t>
            </a:r>
            <a:endParaRPr sz="1200">
              <a:solidFill>
                <a:schemeClr val="dk1"/>
              </a:solidFill>
            </a:endParaRPr>
          </a:p>
          <a:p>
            <a:pPr indent="0" lvl="0" marL="0" rtl="0" algn="l">
              <a:spcBef>
                <a:spcPts val="0"/>
              </a:spcBef>
              <a:spcAft>
                <a:spcPts val="0"/>
              </a:spcAft>
              <a:buNone/>
            </a:pPr>
            <a:r>
              <a:rPr lang="en" sz="1200">
                <a:solidFill>
                  <a:schemeClr val="dk1"/>
                </a:solidFill>
              </a:rPr>
              <a:t>P - pipeline stages;</a:t>
            </a:r>
            <a:endParaRPr sz="1200">
              <a:solidFill>
                <a:schemeClr val="dk1"/>
              </a:solidFill>
            </a:endParaRPr>
          </a:p>
          <a:p>
            <a:pPr indent="0" lvl="0" marL="0" rtl="0" algn="l">
              <a:spcBef>
                <a:spcPts val="0"/>
              </a:spcBef>
              <a:spcAft>
                <a:spcPts val="0"/>
              </a:spcAft>
              <a:buNone/>
            </a:pPr>
            <a:r>
              <a:rPr lang="en" sz="1200">
                <a:solidFill>
                  <a:schemeClr val="dk1"/>
                </a:solidFill>
              </a:rPr>
              <a:t>CPL - critical path length;</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Definitions</a:t>
            </a:r>
            <a:endParaRPr/>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dk1"/>
                </a:solidFill>
              </a:rPr>
              <a:t>Cluster - a set of computers connected over a local area network (LAN) that functions as a single large multiprocessor.</a:t>
            </a:r>
            <a:endParaRPr>
              <a:solidFill>
                <a:schemeClr val="dk1"/>
              </a:solidFill>
            </a:endParaRPr>
          </a:p>
          <a:p>
            <a:pPr indent="0" lvl="0" marL="0" rtl="0" algn="l">
              <a:spcBef>
                <a:spcPts val="1200"/>
              </a:spcBef>
              <a:spcAft>
                <a:spcPts val="0"/>
              </a:spcAft>
              <a:buNone/>
            </a:pPr>
            <a:r>
              <a:rPr lang="en">
                <a:solidFill>
                  <a:schemeClr val="dk1"/>
                </a:solidFill>
              </a:rPr>
              <a:t>Parallel processing program - a single program that runs on multiple processors simultaneously.</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Job level parallelism - utilizing multiple processors by running independent programs simultaneously.</a:t>
            </a:r>
            <a:endParaRPr>
              <a:solidFill>
                <a:schemeClr val="dk1"/>
              </a:solidFill>
            </a:endParaRPr>
          </a:p>
          <a:p>
            <a:pPr indent="0" lvl="0" marL="0" rtl="0" algn="l">
              <a:spcBef>
                <a:spcPts val="1200"/>
              </a:spcBef>
              <a:spcAft>
                <a:spcPts val="0"/>
              </a:spcAft>
              <a:buClr>
                <a:schemeClr val="dk1"/>
              </a:buClr>
              <a:buSzPct val="61111"/>
              <a:buFont typeface="Arial"/>
              <a:buNone/>
            </a:pPr>
            <a:r>
              <a:rPr lang="en">
                <a:solidFill>
                  <a:schemeClr val="dk1"/>
                </a:solidFill>
              </a:rPr>
              <a:t>Multiprocessor - a computer system with at least two processors.</a:t>
            </a:r>
            <a:endParaRPr>
              <a:solidFill>
                <a:schemeClr val="dk1"/>
              </a:solidFill>
            </a:endParaRPr>
          </a:p>
          <a:p>
            <a:pPr indent="0" lvl="0" marL="0" rtl="0" algn="l">
              <a:spcBef>
                <a:spcPts val="1200"/>
              </a:spcBef>
              <a:spcAft>
                <a:spcPts val="1200"/>
              </a:spcAft>
              <a:buNone/>
            </a:pPr>
            <a:r>
              <a:rPr lang="en">
                <a:solidFill>
                  <a:schemeClr val="dk1"/>
                </a:solidFill>
              </a:rPr>
              <a:t>Multicore, Multiprocessor - a microprocessor containing multiple processors (“cores”) in a single integrated circuit.</a:t>
            </a:r>
            <a:endParaRPr>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 (example with laundry)</a:t>
            </a:r>
            <a:endParaRPr/>
          </a:p>
        </p:txBody>
      </p:sp>
      <p:sp>
        <p:nvSpPr>
          <p:cNvPr id="496" name="Google Shape;49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497" name="Google Shape;497;p42"/>
          <p:cNvPicPr preferRelativeResize="0"/>
          <p:nvPr/>
        </p:nvPicPr>
        <p:blipFill rotWithShape="1">
          <a:blip r:embed="rId3">
            <a:alphaModFix/>
          </a:blip>
          <a:srcRect b="13741" l="9485" r="15591" t="10420"/>
          <a:stretch/>
        </p:blipFill>
        <p:spPr>
          <a:xfrm>
            <a:off x="591600" y="1322525"/>
            <a:ext cx="476925" cy="482725"/>
          </a:xfrm>
          <a:prstGeom prst="rect">
            <a:avLst/>
          </a:prstGeom>
          <a:noFill/>
          <a:ln cap="flat" cmpd="sng" w="19050">
            <a:solidFill>
              <a:srgbClr val="FF0000"/>
            </a:solidFill>
            <a:prstDash val="solid"/>
            <a:round/>
            <a:headEnd len="sm" w="sm" type="none"/>
            <a:tailEnd len="sm" w="sm" type="none"/>
          </a:ln>
        </p:spPr>
      </p:pic>
      <p:pic>
        <p:nvPicPr>
          <p:cNvPr id="498" name="Google Shape;498;p42"/>
          <p:cNvPicPr preferRelativeResize="0"/>
          <p:nvPr/>
        </p:nvPicPr>
        <p:blipFill>
          <a:blip r:embed="rId4">
            <a:alphaModFix/>
          </a:blip>
          <a:stretch>
            <a:fillRect/>
          </a:stretch>
        </p:blipFill>
        <p:spPr>
          <a:xfrm>
            <a:off x="1689750" y="2389325"/>
            <a:ext cx="476925" cy="482725"/>
          </a:xfrm>
          <a:prstGeom prst="rect">
            <a:avLst/>
          </a:prstGeom>
          <a:noFill/>
          <a:ln cap="flat" cmpd="sng" w="19050">
            <a:solidFill>
              <a:srgbClr val="FF0000"/>
            </a:solidFill>
            <a:prstDash val="solid"/>
            <a:round/>
            <a:headEnd len="sm" w="sm" type="none"/>
            <a:tailEnd len="sm" w="sm" type="none"/>
          </a:ln>
        </p:spPr>
      </p:pic>
      <p:pic>
        <p:nvPicPr>
          <p:cNvPr id="499" name="Google Shape;499;p42"/>
          <p:cNvPicPr preferRelativeResize="0"/>
          <p:nvPr/>
        </p:nvPicPr>
        <p:blipFill>
          <a:blip r:embed="rId5">
            <a:alphaModFix/>
          </a:blip>
          <a:stretch>
            <a:fillRect/>
          </a:stretch>
        </p:blipFill>
        <p:spPr>
          <a:xfrm>
            <a:off x="2242875" y="2922350"/>
            <a:ext cx="476925" cy="482725"/>
          </a:xfrm>
          <a:prstGeom prst="rect">
            <a:avLst/>
          </a:prstGeom>
          <a:noFill/>
          <a:ln cap="flat" cmpd="sng" w="19050">
            <a:solidFill>
              <a:srgbClr val="FF0000"/>
            </a:solidFill>
            <a:prstDash val="solid"/>
            <a:round/>
            <a:headEnd len="sm" w="sm" type="none"/>
            <a:tailEnd len="sm" w="sm" type="none"/>
          </a:ln>
        </p:spPr>
      </p:pic>
      <p:cxnSp>
        <p:nvCxnSpPr>
          <p:cNvPr id="500" name="Google Shape;500;p42"/>
          <p:cNvCxnSpPr/>
          <p:nvPr/>
        </p:nvCxnSpPr>
        <p:spPr>
          <a:xfrm>
            <a:off x="445775" y="1303025"/>
            <a:ext cx="0" cy="3833700"/>
          </a:xfrm>
          <a:prstGeom prst="straightConnector1">
            <a:avLst/>
          </a:prstGeom>
          <a:noFill/>
          <a:ln cap="flat" cmpd="sng" w="28575">
            <a:solidFill>
              <a:srgbClr val="222222"/>
            </a:solidFill>
            <a:prstDash val="solid"/>
            <a:round/>
            <a:headEnd len="med" w="med" type="none"/>
            <a:tailEnd len="med" w="med" type="triangle"/>
          </a:ln>
        </p:spPr>
      </p:cxnSp>
      <p:sp>
        <p:nvSpPr>
          <p:cNvPr id="501" name="Google Shape;501;p42"/>
          <p:cNvSpPr txBox="1"/>
          <p:nvPr/>
        </p:nvSpPr>
        <p:spPr>
          <a:xfrm rot="-5400000">
            <a:off x="-141025" y="1495025"/>
            <a:ext cx="738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TIM</a:t>
            </a:r>
            <a:r>
              <a:rPr lang="en" sz="1800">
                <a:solidFill>
                  <a:schemeClr val="dk1"/>
                </a:solidFill>
              </a:rPr>
              <a:t>E</a:t>
            </a:r>
            <a:endParaRPr sz="1800">
              <a:solidFill>
                <a:schemeClr val="dk1"/>
              </a:solidFill>
            </a:endParaRPr>
          </a:p>
        </p:txBody>
      </p:sp>
      <p:pic>
        <p:nvPicPr>
          <p:cNvPr id="502" name="Google Shape;502;p42"/>
          <p:cNvPicPr preferRelativeResize="0"/>
          <p:nvPr/>
        </p:nvPicPr>
        <p:blipFill rotWithShape="1">
          <a:blip r:embed="rId6">
            <a:alphaModFix/>
          </a:blip>
          <a:srcRect b="0" l="17367" r="17511" t="0"/>
          <a:stretch/>
        </p:blipFill>
        <p:spPr>
          <a:xfrm>
            <a:off x="1144725" y="1855925"/>
            <a:ext cx="476925" cy="482724"/>
          </a:xfrm>
          <a:prstGeom prst="rect">
            <a:avLst/>
          </a:prstGeom>
          <a:noFill/>
          <a:ln cap="flat" cmpd="sng" w="19050">
            <a:solidFill>
              <a:srgbClr val="FF0000"/>
            </a:solidFill>
            <a:prstDash val="solid"/>
            <a:round/>
            <a:headEnd len="sm" w="sm" type="none"/>
            <a:tailEnd len="sm" w="sm" type="none"/>
          </a:ln>
        </p:spPr>
      </p:pic>
      <p:pic>
        <p:nvPicPr>
          <p:cNvPr id="503" name="Google Shape;503;p42"/>
          <p:cNvPicPr preferRelativeResize="0"/>
          <p:nvPr/>
        </p:nvPicPr>
        <p:blipFill rotWithShape="1">
          <a:blip r:embed="rId3">
            <a:alphaModFix/>
          </a:blip>
          <a:srcRect b="13741" l="9485" r="15591" t="10420"/>
          <a:stretch/>
        </p:blipFill>
        <p:spPr>
          <a:xfrm>
            <a:off x="591600" y="1855925"/>
            <a:ext cx="476925" cy="482725"/>
          </a:xfrm>
          <a:prstGeom prst="rect">
            <a:avLst/>
          </a:prstGeom>
          <a:noFill/>
          <a:ln cap="flat" cmpd="sng" w="19050">
            <a:solidFill>
              <a:srgbClr val="38761D"/>
            </a:solidFill>
            <a:prstDash val="solid"/>
            <a:round/>
            <a:headEnd len="sm" w="sm" type="none"/>
            <a:tailEnd len="sm" w="sm" type="none"/>
          </a:ln>
        </p:spPr>
      </p:pic>
      <p:pic>
        <p:nvPicPr>
          <p:cNvPr id="504" name="Google Shape;504;p42"/>
          <p:cNvPicPr preferRelativeResize="0"/>
          <p:nvPr/>
        </p:nvPicPr>
        <p:blipFill rotWithShape="1">
          <a:blip r:embed="rId3">
            <a:alphaModFix/>
          </a:blip>
          <a:srcRect b="13741" l="9485" r="15591" t="10420"/>
          <a:stretch/>
        </p:blipFill>
        <p:spPr>
          <a:xfrm>
            <a:off x="591600" y="2389325"/>
            <a:ext cx="476925" cy="482725"/>
          </a:xfrm>
          <a:prstGeom prst="rect">
            <a:avLst/>
          </a:prstGeom>
          <a:noFill/>
          <a:ln cap="flat" cmpd="sng" w="19050">
            <a:solidFill>
              <a:srgbClr val="F1C232"/>
            </a:solidFill>
            <a:prstDash val="solid"/>
            <a:round/>
            <a:headEnd len="sm" w="sm" type="none"/>
            <a:tailEnd len="sm" w="sm" type="none"/>
          </a:ln>
        </p:spPr>
      </p:pic>
      <p:pic>
        <p:nvPicPr>
          <p:cNvPr id="505" name="Google Shape;505;p42"/>
          <p:cNvPicPr preferRelativeResize="0"/>
          <p:nvPr/>
        </p:nvPicPr>
        <p:blipFill rotWithShape="1">
          <a:blip r:embed="rId6">
            <a:alphaModFix/>
          </a:blip>
          <a:srcRect b="0" l="17367" r="17511" t="0"/>
          <a:stretch/>
        </p:blipFill>
        <p:spPr>
          <a:xfrm>
            <a:off x="1140675" y="2389325"/>
            <a:ext cx="476925" cy="482724"/>
          </a:xfrm>
          <a:prstGeom prst="rect">
            <a:avLst/>
          </a:prstGeom>
          <a:noFill/>
          <a:ln cap="flat" cmpd="sng" w="19050">
            <a:solidFill>
              <a:srgbClr val="38761D"/>
            </a:solidFill>
            <a:prstDash val="solid"/>
            <a:round/>
            <a:headEnd len="sm" w="sm" type="none"/>
            <a:tailEnd len="sm" w="sm" type="none"/>
          </a:ln>
        </p:spPr>
      </p:pic>
      <p:pic>
        <p:nvPicPr>
          <p:cNvPr id="506" name="Google Shape;506;p42"/>
          <p:cNvPicPr preferRelativeResize="0"/>
          <p:nvPr/>
        </p:nvPicPr>
        <p:blipFill>
          <a:blip r:embed="rId4">
            <a:alphaModFix/>
          </a:blip>
          <a:stretch>
            <a:fillRect/>
          </a:stretch>
        </p:blipFill>
        <p:spPr>
          <a:xfrm>
            <a:off x="1689750" y="2922350"/>
            <a:ext cx="476925" cy="482725"/>
          </a:xfrm>
          <a:prstGeom prst="rect">
            <a:avLst/>
          </a:prstGeom>
          <a:noFill/>
          <a:ln cap="flat" cmpd="sng" w="19050">
            <a:solidFill>
              <a:srgbClr val="38761D"/>
            </a:solidFill>
            <a:prstDash val="solid"/>
            <a:round/>
            <a:headEnd len="sm" w="sm" type="none"/>
            <a:tailEnd len="sm" w="sm" type="none"/>
          </a:ln>
        </p:spPr>
      </p:pic>
      <p:pic>
        <p:nvPicPr>
          <p:cNvPr id="507" name="Google Shape;507;p42"/>
          <p:cNvPicPr preferRelativeResize="0"/>
          <p:nvPr/>
        </p:nvPicPr>
        <p:blipFill rotWithShape="1">
          <a:blip r:embed="rId6">
            <a:alphaModFix/>
          </a:blip>
          <a:srcRect b="0" l="17367" r="17511" t="0"/>
          <a:stretch/>
        </p:blipFill>
        <p:spPr>
          <a:xfrm>
            <a:off x="1136625" y="2922725"/>
            <a:ext cx="476925" cy="482724"/>
          </a:xfrm>
          <a:prstGeom prst="rect">
            <a:avLst/>
          </a:prstGeom>
          <a:noFill/>
          <a:ln cap="flat" cmpd="sng" w="19050">
            <a:solidFill>
              <a:srgbClr val="F1C232"/>
            </a:solidFill>
            <a:prstDash val="solid"/>
            <a:round/>
            <a:headEnd len="sm" w="sm" type="none"/>
            <a:tailEnd len="sm" w="sm" type="none"/>
          </a:ln>
        </p:spPr>
      </p:pic>
      <p:pic>
        <p:nvPicPr>
          <p:cNvPr id="508" name="Google Shape;508;p42"/>
          <p:cNvPicPr preferRelativeResize="0"/>
          <p:nvPr/>
        </p:nvPicPr>
        <p:blipFill rotWithShape="1">
          <a:blip r:embed="rId3">
            <a:alphaModFix/>
          </a:blip>
          <a:srcRect b="13741" l="9485" r="15591" t="10420"/>
          <a:stretch/>
        </p:blipFill>
        <p:spPr>
          <a:xfrm>
            <a:off x="583500" y="2922725"/>
            <a:ext cx="476925" cy="482725"/>
          </a:xfrm>
          <a:prstGeom prst="rect">
            <a:avLst/>
          </a:prstGeom>
          <a:noFill/>
          <a:ln cap="flat" cmpd="sng" w="19050">
            <a:solidFill>
              <a:srgbClr val="1155CC"/>
            </a:solidFill>
            <a:prstDash val="solid"/>
            <a:round/>
            <a:headEnd len="sm" w="sm" type="none"/>
            <a:tailEnd len="sm" w="sm" type="none"/>
          </a:ln>
        </p:spPr>
      </p:pic>
      <p:pic>
        <p:nvPicPr>
          <p:cNvPr id="509" name="Google Shape;509;p42"/>
          <p:cNvPicPr preferRelativeResize="0"/>
          <p:nvPr/>
        </p:nvPicPr>
        <p:blipFill rotWithShape="1">
          <a:blip r:embed="rId6">
            <a:alphaModFix/>
          </a:blip>
          <a:srcRect b="0" l="17367" r="17511" t="0"/>
          <a:stretch/>
        </p:blipFill>
        <p:spPr>
          <a:xfrm>
            <a:off x="1136625" y="3456125"/>
            <a:ext cx="476925" cy="482724"/>
          </a:xfrm>
          <a:prstGeom prst="rect">
            <a:avLst/>
          </a:prstGeom>
          <a:noFill/>
          <a:ln cap="flat" cmpd="sng" w="19050">
            <a:solidFill>
              <a:srgbClr val="1155CC"/>
            </a:solidFill>
            <a:prstDash val="solid"/>
            <a:round/>
            <a:headEnd len="sm" w="sm" type="none"/>
            <a:tailEnd len="sm" w="sm" type="none"/>
          </a:ln>
        </p:spPr>
      </p:pic>
      <p:pic>
        <p:nvPicPr>
          <p:cNvPr id="510" name="Google Shape;510;p42"/>
          <p:cNvPicPr preferRelativeResize="0"/>
          <p:nvPr/>
        </p:nvPicPr>
        <p:blipFill>
          <a:blip r:embed="rId4">
            <a:alphaModFix/>
          </a:blip>
          <a:stretch>
            <a:fillRect/>
          </a:stretch>
        </p:blipFill>
        <p:spPr>
          <a:xfrm>
            <a:off x="1689750" y="3455375"/>
            <a:ext cx="476925" cy="482725"/>
          </a:xfrm>
          <a:prstGeom prst="rect">
            <a:avLst/>
          </a:prstGeom>
          <a:noFill/>
          <a:ln cap="flat" cmpd="sng" w="19050">
            <a:solidFill>
              <a:srgbClr val="F1C232"/>
            </a:solidFill>
            <a:prstDash val="solid"/>
            <a:round/>
            <a:headEnd len="sm" w="sm" type="none"/>
            <a:tailEnd len="sm" w="sm" type="none"/>
          </a:ln>
        </p:spPr>
      </p:pic>
      <p:pic>
        <p:nvPicPr>
          <p:cNvPr id="511" name="Google Shape;511;p42"/>
          <p:cNvPicPr preferRelativeResize="0"/>
          <p:nvPr/>
        </p:nvPicPr>
        <p:blipFill>
          <a:blip r:embed="rId5">
            <a:alphaModFix/>
          </a:blip>
          <a:stretch>
            <a:fillRect/>
          </a:stretch>
        </p:blipFill>
        <p:spPr>
          <a:xfrm>
            <a:off x="2242875" y="3456125"/>
            <a:ext cx="476925" cy="482725"/>
          </a:xfrm>
          <a:prstGeom prst="rect">
            <a:avLst/>
          </a:prstGeom>
          <a:noFill/>
          <a:ln cap="flat" cmpd="sng" w="19050">
            <a:solidFill>
              <a:srgbClr val="38761D"/>
            </a:solidFill>
            <a:prstDash val="solid"/>
            <a:round/>
            <a:headEnd len="sm" w="sm" type="none"/>
            <a:tailEnd len="sm" w="sm" type="none"/>
          </a:ln>
        </p:spPr>
      </p:pic>
      <p:pic>
        <p:nvPicPr>
          <p:cNvPr id="512" name="Google Shape;512;p42"/>
          <p:cNvPicPr preferRelativeResize="0"/>
          <p:nvPr/>
        </p:nvPicPr>
        <p:blipFill>
          <a:blip r:embed="rId5">
            <a:alphaModFix/>
          </a:blip>
          <a:stretch>
            <a:fillRect/>
          </a:stretch>
        </p:blipFill>
        <p:spPr>
          <a:xfrm>
            <a:off x="2242875" y="3989900"/>
            <a:ext cx="476925" cy="482725"/>
          </a:xfrm>
          <a:prstGeom prst="rect">
            <a:avLst/>
          </a:prstGeom>
          <a:noFill/>
          <a:ln cap="flat" cmpd="sng" w="19050">
            <a:solidFill>
              <a:srgbClr val="F1C232"/>
            </a:solidFill>
            <a:prstDash val="solid"/>
            <a:round/>
            <a:headEnd len="sm" w="sm" type="none"/>
            <a:tailEnd len="sm" w="sm" type="none"/>
          </a:ln>
        </p:spPr>
      </p:pic>
      <p:pic>
        <p:nvPicPr>
          <p:cNvPr id="513" name="Google Shape;513;p42"/>
          <p:cNvPicPr preferRelativeResize="0"/>
          <p:nvPr/>
        </p:nvPicPr>
        <p:blipFill>
          <a:blip r:embed="rId5">
            <a:alphaModFix/>
          </a:blip>
          <a:stretch>
            <a:fillRect/>
          </a:stretch>
        </p:blipFill>
        <p:spPr>
          <a:xfrm>
            <a:off x="2242875" y="4523675"/>
            <a:ext cx="476925" cy="482725"/>
          </a:xfrm>
          <a:prstGeom prst="rect">
            <a:avLst/>
          </a:prstGeom>
          <a:noFill/>
          <a:ln cap="flat" cmpd="sng" w="19050">
            <a:solidFill>
              <a:srgbClr val="1155CC"/>
            </a:solidFill>
            <a:prstDash val="solid"/>
            <a:round/>
            <a:headEnd len="sm" w="sm" type="none"/>
            <a:tailEnd len="sm" w="sm" type="none"/>
          </a:ln>
        </p:spPr>
      </p:pic>
      <p:pic>
        <p:nvPicPr>
          <p:cNvPr id="514" name="Google Shape;514;p42"/>
          <p:cNvPicPr preferRelativeResize="0"/>
          <p:nvPr/>
        </p:nvPicPr>
        <p:blipFill>
          <a:blip r:embed="rId4">
            <a:alphaModFix/>
          </a:blip>
          <a:stretch>
            <a:fillRect/>
          </a:stretch>
        </p:blipFill>
        <p:spPr>
          <a:xfrm>
            <a:off x="1689750" y="3988400"/>
            <a:ext cx="476925" cy="482725"/>
          </a:xfrm>
          <a:prstGeom prst="rect">
            <a:avLst/>
          </a:prstGeom>
          <a:noFill/>
          <a:ln cap="flat" cmpd="sng" w="19050">
            <a:solidFill>
              <a:srgbClr val="1155CC"/>
            </a:solidFill>
            <a:prstDash val="solid"/>
            <a:round/>
            <a:headEnd len="sm" w="sm" type="none"/>
            <a:tailEnd len="sm" w="sm" type="none"/>
          </a:ln>
        </p:spPr>
      </p:pic>
      <p:sp>
        <p:nvSpPr>
          <p:cNvPr id="515" name="Google Shape;515;p42"/>
          <p:cNvSpPr txBox="1"/>
          <p:nvPr/>
        </p:nvSpPr>
        <p:spPr>
          <a:xfrm>
            <a:off x="2787900" y="1303025"/>
            <a:ext cx="60444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Char char="●"/>
            </a:pPr>
            <a:r>
              <a:rPr lang="en" sz="1800">
                <a:solidFill>
                  <a:schemeClr val="dk1"/>
                </a:solidFill>
              </a:rPr>
              <a:t>Increases the number of simultaneously executing instructions;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lang="en" sz="1800">
                <a:solidFill>
                  <a:schemeClr val="dk1"/>
                </a:solidFill>
              </a:rPr>
              <a:t>Does not reduce the time to complete individual instructions;</a:t>
            </a:r>
            <a:endParaRPr/>
          </a:p>
        </p:txBody>
      </p:sp>
      <p:sp>
        <p:nvSpPr>
          <p:cNvPr id="516" name="Google Shape;516;p42"/>
          <p:cNvSpPr/>
          <p:nvPr/>
        </p:nvSpPr>
        <p:spPr>
          <a:xfrm>
            <a:off x="583500" y="1014975"/>
            <a:ext cx="2283300" cy="256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1	    2	      3	        4</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Multithreading</a:t>
            </a:r>
            <a:endParaRPr/>
          </a:p>
        </p:txBody>
      </p:sp>
      <p:sp>
        <p:nvSpPr>
          <p:cNvPr id="522" name="Google Shape;522;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3"/>
              </a:rPr>
              <a:t>Example</a:t>
            </a:r>
            <a:endParaRPr/>
          </a:p>
          <a:p>
            <a:pPr indent="0" lvl="0" marL="0" rtl="0" algn="l">
              <a:spcBef>
                <a:spcPts val="1200"/>
              </a:spcBef>
              <a:spcAft>
                <a:spcPts val="1200"/>
              </a:spcAft>
              <a:buNone/>
            </a:pPr>
            <a:r>
              <a:t/>
            </a:r>
            <a:endParaRPr/>
          </a:p>
        </p:txBody>
      </p:sp>
      <p:sp>
        <p:nvSpPr>
          <p:cNvPr id="523" name="Google Shape;52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 Multithreading</a:t>
            </a:r>
            <a:endParaRPr/>
          </a:p>
        </p:txBody>
      </p:sp>
      <p:sp>
        <p:nvSpPr>
          <p:cNvPr id="529" name="Google Shape;529;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solidFill>
                  <a:schemeClr val="dk1"/>
                </a:solidFill>
              </a:rPr>
              <a:t>Declare an array or vector of integers with 100000 elements. Fill it with ones. Launch 10 threads and break the array equally within the threads. Each thread needs to find sum of all elements within the portion. Finally, sum all the results.</a:t>
            </a:r>
            <a:endParaRPr>
              <a:solidFill>
                <a:schemeClr val="dk1"/>
              </a:solidFill>
            </a:endParaRPr>
          </a:p>
        </p:txBody>
      </p:sp>
      <p:sp>
        <p:nvSpPr>
          <p:cNvPr id="530" name="Google Shape;530;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536" name="Google Shape;536;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000">
                <a:solidFill>
                  <a:schemeClr val="dk1"/>
                </a:solidFill>
              </a:rPr>
              <a:t>Parallel programming not always faster</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spcBef>
                <a:spcPts val="1200"/>
              </a:spcBef>
              <a:spcAft>
                <a:spcPts val="0"/>
              </a:spcAft>
              <a:buNone/>
            </a:pPr>
            <a:r>
              <a:rPr lang="en" sz="2000">
                <a:solidFill>
                  <a:schemeClr val="dk1"/>
                </a:solidFill>
              </a:rPr>
              <a:t>Acceleration requires hardware and effectively developed software</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spcBef>
                <a:spcPts val="1200"/>
              </a:spcBef>
              <a:spcAft>
                <a:spcPts val="0"/>
              </a:spcAft>
              <a:buNone/>
            </a:pPr>
            <a:r>
              <a:rPr lang="en" sz="2000">
                <a:solidFill>
                  <a:schemeClr val="dk1"/>
                </a:solidFill>
              </a:rPr>
              <a:t>There are lots of techniques for parallelization and </a:t>
            </a:r>
            <a:r>
              <a:rPr lang="en" sz="2000">
                <a:solidFill>
                  <a:schemeClr val="dk1"/>
                </a:solidFill>
              </a:rPr>
              <a:t>software optimization</a:t>
            </a:r>
            <a:endParaRPr sz="2000">
              <a:solidFill>
                <a:schemeClr val="dk1"/>
              </a:solidFill>
            </a:endParaRPr>
          </a:p>
          <a:p>
            <a:pPr indent="0" lvl="0" marL="0" rtl="0" algn="l">
              <a:spcBef>
                <a:spcPts val="1200"/>
              </a:spcBef>
              <a:spcAft>
                <a:spcPts val="0"/>
              </a:spcAft>
              <a:buNone/>
            </a:pPr>
            <a:r>
              <a:t/>
            </a:r>
            <a:endParaRPr sz="2000">
              <a:solidFill>
                <a:schemeClr val="dk1"/>
              </a:solidFill>
            </a:endParaRPr>
          </a:p>
          <a:p>
            <a:pPr indent="0" lvl="0" marL="0" rtl="0" algn="l">
              <a:spcBef>
                <a:spcPts val="1200"/>
              </a:spcBef>
              <a:spcAft>
                <a:spcPts val="1200"/>
              </a:spcAft>
              <a:buNone/>
            </a:pPr>
            <a:r>
              <a:rPr lang="en" sz="2000">
                <a:solidFill>
                  <a:schemeClr val="dk1"/>
                </a:solidFill>
              </a:rPr>
              <a:t>There are existing frameworks and libraries for parallel programming</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543" name="Google Shape;543;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sz="1400" u="sng">
                <a:solidFill>
                  <a:schemeClr val="hlink"/>
                </a:solidFill>
                <a:hlinkClick r:id="rId3"/>
              </a:rPr>
              <a:t>https://www.intel.com/pressroom/archive/releases/2005/20050418comp.htm</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i="1" lang="en" sz="1400">
                <a:solidFill>
                  <a:schemeClr val="dk1"/>
                </a:solidFill>
              </a:rPr>
              <a:t>Computer Organization and Design - The Hardware/Software Interface 4th Edition (Ch. 7)</a:t>
            </a:r>
            <a:r>
              <a:rPr lang="en" sz="1400">
                <a:solidFill>
                  <a:schemeClr val="dk1"/>
                </a:solidFill>
              </a:rPr>
              <a:t> </a:t>
            </a:r>
            <a:r>
              <a:rPr lang="en" sz="1400">
                <a:solidFill>
                  <a:schemeClr val="dk1"/>
                </a:solidFill>
              </a:rPr>
              <a:t>b</a:t>
            </a:r>
            <a:r>
              <a:rPr lang="en" sz="1400">
                <a:solidFill>
                  <a:schemeClr val="dk1"/>
                </a:solidFill>
              </a:rPr>
              <a:t>y </a:t>
            </a:r>
            <a:r>
              <a:rPr lang="en" sz="1400">
                <a:solidFill>
                  <a:schemeClr val="dk1"/>
                </a:solidFill>
              </a:rPr>
              <a:t>Patterson, David A, and John L Hennessy. </a:t>
            </a:r>
            <a:r>
              <a:rPr lang="en" sz="1400">
                <a:solidFill>
                  <a:schemeClr val="dk1"/>
                </a:solidFill>
              </a:rPr>
              <a:t>San Diego: Elsevier, 2009. Print.</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Computer Architecture: A Quantitative Approach 5th Edition (Ch. 3 and Ch. 4) by John L. Hennessy and David A. Patterson, MK Publications.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Kalin, Martin. </a:t>
            </a:r>
            <a:r>
              <a:rPr i="1" lang="en" sz="1400">
                <a:solidFill>
                  <a:schemeClr val="dk1"/>
                </a:solidFill>
              </a:rPr>
              <a:t>Concurrent and Parallel Programming Concepts</a:t>
            </a:r>
            <a:r>
              <a:rPr lang="en" sz="1400">
                <a:solidFill>
                  <a:schemeClr val="dk1"/>
                </a:solidFill>
              </a:rPr>
              <a:t>. online O’Reilly, 2015. Print.</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Harvey Deitel, and Paul J. Deitel. C++20 for Programmers: An Object's-Natural Approach, 3rd Edition, 2022;</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Paul J. Deitel. C++20 Fundamentals, 3rd Edition. 2024;</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Anthony Williams. C++ Concurrency in Action, Second Edition, 2019;</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Bartosz Milewski, Introduction to C++ Concurrency LiveLessons (Video Training), 2014</a:t>
            </a:r>
            <a:endParaRPr sz="1400">
              <a:solidFill>
                <a:schemeClr val="dk1"/>
              </a:solidFill>
            </a:endParaRPr>
          </a:p>
          <a:p>
            <a:pPr indent="-317500" lvl="0" marL="457200" rtl="0" algn="l">
              <a:lnSpc>
                <a:spcPct val="100000"/>
              </a:lnSpc>
              <a:spcBef>
                <a:spcPts val="0"/>
              </a:spcBef>
              <a:spcAft>
                <a:spcPts val="0"/>
              </a:spcAft>
              <a:buSzPts val="1400"/>
              <a:buChar char="●"/>
            </a:pPr>
            <a:r>
              <a:rPr lang="en" sz="1400" u="sng">
                <a:solidFill>
                  <a:schemeClr val="hlink"/>
                </a:solidFill>
                <a:hlinkClick r:id="rId4"/>
              </a:rPr>
              <a:t>https://dl.acm.org/doi/pdf/10.1145/1465482.1465560</a:t>
            </a:r>
            <a:endParaRPr sz="1400">
              <a:solidFill>
                <a:schemeClr val="dk1"/>
              </a:solidFill>
            </a:endParaRPr>
          </a:p>
          <a:p>
            <a:pPr indent="-317500" lvl="0" marL="457200" rtl="0" algn="l">
              <a:lnSpc>
                <a:spcPct val="100000"/>
              </a:lnSpc>
              <a:spcBef>
                <a:spcPts val="0"/>
              </a:spcBef>
              <a:spcAft>
                <a:spcPts val="0"/>
              </a:spcAft>
              <a:buSzPts val="1400"/>
              <a:buChar char="●"/>
            </a:pPr>
            <a:r>
              <a:rPr lang="en" sz="1400" u="sng">
                <a:solidFill>
                  <a:schemeClr val="hlink"/>
                </a:solidFill>
                <a:hlinkClick r:id="rId5"/>
              </a:rPr>
              <a:t>https://www.geeksforgeeks.org/computer-organization-amdahls-law-and-its-proof/amp/</a:t>
            </a:r>
            <a:endParaRPr sz="1400">
              <a:solidFill>
                <a:schemeClr val="dk1"/>
              </a:solidFill>
            </a:endParaRPr>
          </a:p>
          <a:p>
            <a:pPr indent="-317500" lvl="0" marL="457200" rtl="0" algn="l">
              <a:lnSpc>
                <a:spcPct val="100000"/>
              </a:lnSpc>
              <a:spcBef>
                <a:spcPts val="0"/>
              </a:spcBef>
              <a:spcAft>
                <a:spcPts val="0"/>
              </a:spcAft>
              <a:buSzPts val="1400"/>
              <a:buChar char="●"/>
            </a:pPr>
            <a:r>
              <a:rPr lang="en" sz="1400" u="sng">
                <a:solidFill>
                  <a:schemeClr val="hlink"/>
                </a:solidFill>
                <a:hlinkClick r:id="rId6"/>
              </a:rPr>
              <a:t>https://dl.acm.org/doi/pdf/10.1145/227234.227246</a:t>
            </a:r>
            <a:endParaRPr sz="1400">
              <a:solidFill>
                <a:schemeClr val="dk1"/>
              </a:solidFill>
            </a:endParaRPr>
          </a:p>
          <a:p>
            <a:pPr indent="-317500" lvl="0" marL="457200" rtl="0" algn="l">
              <a:lnSpc>
                <a:spcPct val="100000"/>
              </a:lnSpc>
              <a:spcBef>
                <a:spcPts val="0"/>
              </a:spcBef>
              <a:spcAft>
                <a:spcPts val="0"/>
              </a:spcAft>
              <a:buSzPts val="1400"/>
              <a:buChar char="●"/>
            </a:pPr>
            <a:r>
              <a:rPr lang="en" sz="1400" u="sng">
                <a:solidFill>
                  <a:schemeClr val="hlink"/>
                </a:solidFill>
                <a:hlinkClick r:id="rId7"/>
              </a:rPr>
              <a:t>https://docs.oracle.com/javase/8/docs/api/java/util/stream/Stream.html</a:t>
            </a:r>
            <a:endParaRPr sz="1400">
              <a:solidFill>
                <a:schemeClr val="dk1"/>
              </a:solidFill>
            </a:endParaRPr>
          </a:p>
        </p:txBody>
      </p:sp>
      <p:sp>
        <p:nvSpPr>
          <p:cNvPr id="544" name="Google Shape;544;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0" y="0"/>
            <a:ext cx="896400" cy="51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200"/>
              <a:t>HARDWARE</a:t>
            </a:r>
            <a:endParaRPr sz="4200"/>
          </a:p>
        </p:txBody>
      </p:sp>
      <p:pic>
        <p:nvPicPr>
          <p:cNvPr id="76" name="Google Shape;76;p16"/>
          <p:cNvPicPr preferRelativeResize="0"/>
          <p:nvPr/>
        </p:nvPicPr>
        <p:blipFill>
          <a:blip r:embed="rId3">
            <a:alphaModFix/>
          </a:blip>
          <a:stretch>
            <a:fillRect/>
          </a:stretch>
        </p:blipFill>
        <p:spPr>
          <a:xfrm>
            <a:off x="896261" y="0"/>
            <a:ext cx="8247727" cy="5143500"/>
          </a:xfrm>
          <a:prstGeom prst="rect">
            <a:avLst/>
          </a:prstGeom>
          <a:noFill/>
          <a:ln>
            <a:noFill/>
          </a:ln>
        </p:spPr>
      </p:pic>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6"/>
          <p:cNvSpPr txBox="1"/>
          <p:nvPr/>
        </p:nvSpPr>
        <p:spPr>
          <a:xfrm>
            <a:off x="896275" y="4743300"/>
            <a:ext cx="824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https://c4.wallpaperflare.com/wallpaper/188/76/864/amd-nvidia-intel-asus-wallpaper-preview.jpg</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Multicore Processor</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solidFill>
                  <a:schemeClr val="dk1"/>
                </a:solidFill>
              </a:rPr>
              <a:t>“</a:t>
            </a:r>
            <a:r>
              <a:rPr i="1" lang="en">
                <a:solidFill>
                  <a:schemeClr val="dk1"/>
                </a:solidFill>
              </a:rPr>
              <a:t>Multiprocessor - a computer system with at least two processors.”</a:t>
            </a:r>
            <a:endParaRPr i="1">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1200"/>
              </a:spcAft>
              <a:buClr>
                <a:schemeClr val="dk1"/>
              </a:buClr>
              <a:buSzPts val="1100"/>
              <a:buFont typeface="Arial"/>
              <a:buNone/>
            </a:pPr>
            <a:r>
              <a:t/>
            </a:r>
            <a:endParaRPr>
              <a:solidFill>
                <a:schemeClr val="dk1"/>
              </a:solidFill>
            </a:endParaRPr>
          </a:p>
        </p:txBody>
      </p:sp>
      <p:pic>
        <p:nvPicPr>
          <p:cNvPr id="85" name="Google Shape;85;p17"/>
          <p:cNvPicPr preferRelativeResize="0"/>
          <p:nvPr/>
        </p:nvPicPr>
        <p:blipFill>
          <a:blip r:embed="rId3">
            <a:alphaModFix/>
          </a:blip>
          <a:stretch>
            <a:fillRect/>
          </a:stretch>
        </p:blipFill>
        <p:spPr>
          <a:xfrm>
            <a:off x="1606638" y="1682475"/>
            <a:ext cx="5930725" cy="2356399"/>
          </a:xfrm>
          <a:prstGeom prst="rect">
            <a:avLst/>
          </a:prstGeom>
          <a:noFill/>
          <a:ln>
            <a:noFill/>
          </a:ln>
        </p:spPr>
      </p:pic>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7" name="Google Shape;87;p17"/>
          <p:cNvSpPr txBox="1"/>
          <p:nvPr/>
        </p:nvSpPr>
        <p:spPr>
          <a:xfrm>
            <a:off x="0" y="4743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https://www.techspot.com/article/2363-multi-core-cpu/</a:t>
            </a:r>
            <a:endParaRPr/>
          </a:p>
        </p:txBody>
      </p:sp>
      <p:sp>
        <p:nvSpPr>
          <p:cNvPr id="88" name="Google Shape;88;p17"/>
          <p:cNvSpPr txBox="1"/>
          <p:nvPr/>
        </p:nvSpPr>
        <p:spPr>
          <a:xfrm>
            <a:off x="0" y="4129488"/>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Patterson, David A, and John L Hennessy. </a:t>
            </a:r>
            <a:r>
              <a:rPr i="1" lang="en" sz="1100">
                <a:solidFill>
                  <a:schemeClr val="dk1"/>
                </a:solidFill>
              </a:rPr>
              <a:t>Computer Organization and Design: The Hardware/Software Interface</a:t>
            </a:r>
            <a:r>
              <a:rPr lang="en" sz="1100">
                <a:solidFill>
                  <a:schemeClr val="dk1"/>
                </a:solidFill>
              </a:rPr>
              <a:t>. 4th ed. San Diego: Elsevier Science &amp; Technology, 2011. Print.</a:t>
            </a:r>
            <a:endParaRPr sz="11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Multicore Processor</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i="1" lang="en">
                <a:solidFill>
                  <a:schemeClr val="dk1"/>
                </a:solidFill>
              </a:rPr>
              <a:t>“</a:t>
            </a:r>
            <a:r>
              <a:rPr i="1" lang="en">
                <a:solidFill>
                  <a:schemeClr val="dk1"/>
                </a:solidFill>
              </a:rPr>
              <a:t>Multicore, Multiprocessor - a microprocessor containing multiple processors (“cores”) in a single integrated circuit.</a:t>
            </a:r>
            <a:r>
              <a:rPr lang="en">
                <a:solidFill>
                  <a:schemeClr val="dk1"/>
                </a:solidFill>
              </a:rPr>
              <a:t>”</a:t>
            </a:r>
            <a:endParaRPr/>
          </a:p>
        </p:txBody>
      </p:sp>
      <p:sp>
        <p:nvSpPr>
          <p:cNvPr id="95" name="Google Shape;9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6" name="Google Shape;96;p18"/>
          <p:cNvPicPr preferRelativeResize="0"/>
          <p:nvPr/>
        </p:nvPicPr>
        <p:blipFill>
          <a:blip r:embed="rId3">
            <a:alphaModFix/>
          </a:blip>
          <a:stretch>
            <a:fillRect/>
          </a:stretch>
        </p:blipFill>
        <p:spPr>
          <a:xfrm>
            <a:off x="1653950" y="1988950"/>
            <a:ext cx="5836099" cy="2219875"/>
          </a:xfrm>
          <a:prstGeom prst="rect">
            <a:avLst/>
          </a:prstGeom>
          <a:noFill/>
          <a:ln>
            <a:noFill/>
          </a:ln>
        </p:spPr>
      </p:pic>
      <p:sp>
        <p:nvSpPr>
          <p:cNvPr id="97" name="Google Shape;97;p18"/>
          <p:cNvSpPr txBox="1"/>
          <p:nvPr/>
        </p:nvSpPr>
        <p:spPr>
          <a:xfrm>
            <a:off x="0" y="4743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https://www.intel.com/content/dam/www/public/us/en/documents/white-papers/ia-introduction-basics-paper.pdf</a:t>
            </a:r>
            <a:endParaRPr/>
          </a:p>
        </p:txBody>
      </p:sp>
      <p:sp>
        <p:nvSpPr>
          <p:cNvPr id="98" name="Google Shape;98;p18"/>
          <p:cNvSpPr txBox="1"/>
          <p:nvPr/>
        </p:nvSpPr>
        <p:spPr>
          <a:xfrm>
            <a:off x="0" y="4140025"/>
            <a:ext cx="9144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Patterson, David A, and John L Hennessy. </a:t>
            </a:r>
            <a:r>
              <a:rPr i="1" lang="en" sz="1100">
                <a:solidFill>
                  <a:schemeClr val="dk1"/>
                </a:solidFill>
              </a:rPr>
              <a:t>Computer Organization and Design: The Hardware/Software Interface</a:t>
            </a:r>
            <a:r>
              <a:rPr lang="en" sz="1100">
                <a:solidFill>
                  <a:schemeClr val="dk1"/>
                </a:solidFill>
              </a:rPr>
              <a:t>. 4th ed. San Diego: Elsevier Science &amp; Technology, 2011. Print.</a:t>
            </a:r>
            <a:endParaRPr sz="11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a:t>
            </a:r>
            <a:endParaRPr/>
          </a:p>
        </p:txBody>
      </p:sp>
      <p:sp>
        <p:nvSpPr>
          <p:cNvPr id="104" name="Google Shape;104;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05" name="Google Shape;105;p19"/>
          <p:cNvPicPr preferRelativeResize="0"/>
          <p:nvPr/>
        </p:nvPicPr>
        <p:blipFill>
          <a:blip r:embed="rId3">
            <a:alphaModFix/>
          </a:blip>
          <a:stretch>
            <a:fillRect/>
          </a:stretch>
        </p:blipFill>
        <p:spPr>
          <a:xfrm>
            <a:off x="1938300" y="1105300"/>
            <a:ext cx="5267420" cy="3510749"/>
          </a:xfrm>
          <a:prstGeom prst="rect">
            <a:avLst/>
          </a:prstGeom>
          <a:noFill/>
          <a:ln>
            <a:noFill/>
          </a:ln>
        </p:spPr>
      </p:pic>
      <p:sp>
        <p:nvSpPr>
          <p:cNvPr id="106" name="Google Shape;106;p19"/>
          <p:cNvSpPr txBox="1"/>
          <p:nvPr/>
        </p:nvSpPr>
        <p:spPr>
          <a:xfrm>
            <a:off x="13" y="4743300"/>
            <a:ext cx="9144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https://i.pcmag.com/imagery/articles/07byLBF5UaGsFsKtyOsENAg-16..v1643148022.png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a:t>
            </a:r>
            <a:endParaRPr/>
          </a:p>
        </p:txBody>
      </p:sp>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13" name="Google Shape;113;p20"/>
          <p:cNvCxnSpPr/>
          <p:nvPr/>
        </p:nvCxnSpPr>
        <p:spPr>
          <a:xfrm flipH="1" rot="10800000">
            <a:off x="2858250" y="2515750"/>
            <a:ext cx="5614200" cy="56100"/>
          </a:xfrm>
          <a:prstGeom prst="straightConnector1">
            <a:avLst/>
          </a:prstGeom>
          <a:noFill/>
          <a:ln cap="flat" cmpd="sng" w="38100">
            <a:solidFill>
              <a:schemeClr val="dk1"/>
            </a:solidFill>
            <a:prstDash val="solid"/>
            <a:round/>
            <a:headEnd len="med" w="med" type="none"/>
            <a:tailEnd len="med" w="med" type="triangle"/>
          </a:ln>
        </p:spPr>
      </p:cxnSp>
      <p:sp>
        <p:nvSpPr>
          <p:cNvPr id="114" name="Google Shape;114;p20"/>
          <p:cNvSpPr/>
          <p:nvPr/>
        </p:nvSpPr>
        <p:spPr>
          <a:xfrm>
            <a:off x="3671225" y="2162550"/>
            <a:ext cx="8940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1</a:t>
            </a:r>
            <a:endParaRPr/>
          </a:p>
        </p:txBody>
      </p:sp>
      <p:sp>
        <p:nvSpPr>
          <p:cNvPr id="115" name="Google Shape;115;p20"/>
          <p:cNvSpPr/>
          <p:nvPr/>
        </p:nvSpPr>
        <p:spPr>
          <a:xfrm>
            <a:off x="4769375" y="2162550"/>
            <a:ext cx="17829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2</a:t>
            </a:r>
            <a:endParaRPr/>
          </a:p>
        </p:txBody>
      </p:sp>
      <p:sp>
        <p:nvSpPr>
          <p:cNvPr id="116" name="Google Shape;116;p20"/>
          <p:cNvSpPr/>
          <p:nvPr/>
        </p:nvSpPr>
        <p:spPr>
          <a:xfrm>
            <a:off x="6724325" y="2162550"/>
            <a:ext cx="13188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1</a:t>
            </a:r>
            <a:endParaRPr/>
          </a:p>
        </p:txBody>
      </p:sp>
      <p:sp>
        <p:nvSpPr>
          <p:cNvPr id="117" name="Google Shape;117;p20"/>
          <p:cNvSpPr/>
          <p:nvPr/>
        </p:nvSpPr>
        <p:spPr>
          <a:xfrm>
            <a:off x="1121213" y="1732625"/>
            <a:ext cx="1572600" cy="1577100"/>
          </a:xfrm>
          <a:prstGeom prst="rect">
            <a:avLst/>
          </a:prstGeom>
          <a:solidFill>
            <a:srgbClr val="6AA84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sp>
        <p:nvSpPr>
          <p:cNvPr id="118" name="Google Shape;118;p20"/>
          <p:cNvSpPr/>
          <p:nvPr/>
        </p:nvSpPr>
        <p:spPr>
          <a:xfrm>
            <a:off x="1312913" y="1944900"/>
            <a:ext cx="1189200" cy="1164000"/>
          </a:xfrm>
          <a:prstGeom prst="rect">
            <a:avLst/>
          </a:prstGeom>
          <a:solidFill>
            <a:srgbClr val="B7B7B7"/>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dk1"/>
                </a:solidFill>
              </a:rPr>
              <a:t>CPU</a:t>
            </a:r>
            <a:endParaRPr sz="2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Concurrency</a:t>
            </a:r>
            <a:endParaRPr/>
          </a:p>
        </p:txBody>
      </p:sp>
      <p:sp>
        <p:nvSpPr>
          <p:cNvPr id="124" name="Google Shape;124;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cxnSp>
        <p:nvCxnSpPr>
          <p:cNvPr id="125" name="Google Shape;125;p21"/>
          <p:cNvCxnSpPr/>
          <p:nvPr/>
        </p:nvCxnSpPr>
        <p:spPr>
          <a:xfrm flipH="1" rot="10800000">
            <a:off x="2822475" y="2085825"/>
            <a:ext cx="5614200" cy="56100"/>
          </a:xfrm>
          <a:prstGeom prst="straightConnector1">
            <a:avLst/>
          </a:prstGeom>
          <a:noFill/>
          <a:ln cap="flat" cmpd="sng" w="38100">
            <a:solidFill>
              <a:schemeClr val="dk1"/>
            </a:solidFill>
            <a:prstDash val="solid"/>
            <a:round/>
            <a:headEnd len="med" w="med" type="none"/>
            <a:tailEnd len="med" w="med" type="triangle"/>
          </a:ln>
        </p:spPr>
      </p:cxnSp>
      <p:sp>
        <p:nvSpPr>
          <p:cNvPr id="126" name="Google Shape;126;p21"/>
          <p:cNvSpPr/>
          <p:nvPr/>
        </p:nvSpPr>
        <p:spPr>
          <a:xfrm>
            <a:off x="3635450" y="1732625"/>
            <a:ext cx="8940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1</a:t>
            </a:r>
            <a:endParaRPr/>
          </a:p>
        </p:txBody>
      </p:sp>
      <p:sp>
        <p:nvSpPr>
          <p:cNvPr id="127" name="Google Shape;127;p21"/>
          <p:cNvSpPr/>
          <p:nvPr/>
        </p:nvSpPr>
        <p:spPr>
          <a:xfrm>
            <a:off x="4733600" y="1732625"/>
            <a:ext cx="17829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3</a:t>
            </a:r>
            <a:endParaRPr/>
          </a:p>
        </p:txBody>
      </p:sp>
      <p:sp>
        <p:nvSpPr>
          <p:cNvPr id="128" name="Google Shape;128;p21"/>
          <p:cNvSpPr/>
          <p:nvPr/>
        </p:nvSpPr>
        <p:spPr>
          <a:xfrm>
            <a:off x="6688550" y="1732625"/>
            <a:ext cx="13188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2</a:t>
            </a:r>
            <a:endParaRPr/>
          </a:p>
        </p:txBody>
      </p:sp>
      <p:cxnSp>
        <p:nvCxnSpPr>
          <p:cNvPr id="129" name="Google Shape;129;p21"/>
          <p:cNvCxnSpPr/>
          <p:nvPr/>
        </p:nvCxnSpPr>
        <p:spPr>
          <a:xfrm flipH="1" rot="10800000">
            <a:off x="2843975" y="3035550"/>
            <a:ext cx="5628600" cy="9000"/>
          </a:xfrm>
          <a:prstGeom prst="straightConnector1">
            <a:avLst/>
          </a:prstGeom>
          <a:noFill/>
          <a:ln cap="flat" cmpd="sng" w="38100">
            <a:solidFill>
              <a:schemeClr val="dk1"/>
            </a:solidFill>
            <a:prstDash val="solid"/>
            <a:round/>
            <a:headEnd len="med" w="med" type="none"/>
            <a:tailEnd len="med" w="med" type="triangle"/>
          </a:ln>
        </p:spPr>
      </p:cxnSp>
      <p:sp>
        <p:nvSpPr>
          <p:cNvPr id="130" name="Google Shape;130;p21"/>
          <p:cNvSpPr/>
          <p:nvPr/>
        </p:nvSpPr>
        <p:spPr>
          <a:xfrm>
            <a:off x="3671275" y="2682175"/>
            <a:ext cx="13188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2</a:t>
            </a:r>
            <a:endParaRPr/>
          </a:p>
        </p:txBody>
      </p:sp>
      <p:sp>
        <p:nvSpPr>
          <p:cNvPr id="131" name="Google Shape;131;p21"/>
          <p:cNvSpPr/>
          <p:nvPr/>
        </p:nvSpPr>
        <p:spPr>
          <a:xfrm>
            <a:off x="5197825" y="2682175"/>
            <a:ext cx="13188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1</a:t>
            </a:r>
            <a:endParaRPr/>
          </a:p>
        </p:txBody>
      </p:sp>
      <p:sp>
        <p:nvSpPr>
          <p:cNvPr id="132" name="Google Shape;132;p21"/>
          <p:cNvSpPr/>
          <p:nvPr/>
        </p:nvSpPr>
        <p:spPr>
          <a:xfrm>
            <a:off x="6724375" y="2682175"/>
            <a:ext cx="1318800" cy="728700"/>
          </a:xfrm>
          <a:prstGeom prst="roundRect">
            <a:avLst>
              <a:gd fmla="val 16667" name="adj"/>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TASK 3</a:t>
            </a:r>
            <a:endParaRPr/>
          </a:p>
        </p:txBody>
      </p:sp>
      <p:sp>
        <p:nvSpPr>
          <p:cNvPr id="133" name="Google Shape;133;p21"/>
          <p:cNvSpPr/>
          <p:nvPr/>
        </p:nvSpPr>
        <p:spPr>
          <a:xfrm>
            <a:off x="1121213" y="1732625"/>
            <a:ext cx="1572600" cy="1577100"/>
          </a:xfrm>
          <a:prstGeom prst="rect">
            <a:avLst/>
          </a:prstGeom>
          <a:solidFill>
            <a:srgbClr val="6AA84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3000"/>
          </a:p>
        </p:txBody>
      </p:sp>
      <p:sp>
        <p:nvSpPr>
          <p:cNvPr id="134" name="Google Shape;134;p21"/>
          <p:cNvSpPr/>
          <p:nvPr/>
        </p:nvSpPr>
        <p:spPr>
          <a:xfrm>
            <a:off x="1312913" y="1944900"/>
            <a:ext cx="1189200" cy="1164000"/>
          </a:xfrm>
          <a:prstGeom prst="rect">
            <a:avLst/>
          </a:prstGeom>
          <a:solidFill>
            <a:srgbClr val="B7B7B7"/>
          </a:solidFill>
          <a:ln cap="flat" cmpd="sng" w="7620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dk1"/>
                </a:solidFill>
              </a:rPr>
              <a:t>CPU</a:t>
            </a:r>
            <a:endParaRPr sz="2400">
              <a:solidFill>
                <a:schemeClr val="dk1"/>
              </a:solidFill>
            </a:endParaRPr>
          </a:p>
        </p:txBody>
      </p:sp>
      <p:sp>
        <p:nvSpPr>
          <p:cNvPr id="135" name="Google Shape;135;p21"/>
          <p:cNvSpPr/>
          <p:nvPr/>
        </p:nvSpPr>
        <p:spPr>
          <a:xfrm>
            <a:off x="2822475" y="1796925"/>
            <a:ext cx="755700" cy="34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core 1</a:t>
            </a:r>
            <a:endParaRPr/>
          </a:p>
        </p:txBody>
      </p:sp>
      <p:sp>
        <p:nvSpPr>
          <p:cNvPr id="136" name="Google Shape;136;p21"/>
          <p:cNvSpPr/>
          <p:nvPr/>
        </p:nvSpPr>
        <p:spPr>
          <a:xfrm>
            <a:off x="2843975" y="2682175"/>
            <a:ext cx="755700" cy="34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core 2</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